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4" r:id="rId4"/>
  </p:sldMasterIdLst>
  <p:notesMasterIdLst>
    <p:notesMasterId r:id="rId35"/>
  </p:notesMasterIdLst>
  <p:handoutMasterIdLst>
    <p:handoutMasterId r:id="rId36"/>
  </p:handoutMasterIdLst>
  <p:sldIdLst>
    <p:sldId id="257" r:id="rId5"/>
    <p:sldId id="389" r:id="rId6"/>
    <p:sldId id="384" r:id="rId7"/>
    <p:sldId id="317" r:id="rId8"/>
    <p:sldId id="279" r:id="rId9"/>
    <p:sldId id="278" r:id="rId10"/>
    <p:sldId id="277" r:id="rId11"/>
    <p:sldId id="410" r:id="rId12"/>
    <p:sldId id="272" r:id="rId13"/>
    <p:sldId id="392" r:id="rId14"/>
    <p:sldId id="393" r:id="rId15"/>
    <p:sldId id="268" r:id="rId16"/>
    <p:sldId id="394" r:id="rId17"/>
    <p:sldId id="407" r:id="rId18"/>
    <p:sldId id="395" r:id="rId19"/>
    <p:sldId id="396" r:id="rId20"/>
    <p:sldId id="408" r:id="rId21"/>
    <p:sldId id="409" r:id="rId22"/>
    <p:sldId id="398" r:id="rId23"/>
    <p:sldId id="399" r:id="rId24"/>
    <p:sldId id="400" r:id="rId25"/>
    <p:sldId id="413" r:id="rId26"/>
    <p:sldId id="412" r:id="rId27"/>
    <p:sldId id="401" r:id="rId28"/>
    <p:sldId id="402" r:id="rId29"/>
    <p:sldId id="403" r:id="rId30"/>
    <p:sldId id="404" r:id="rId31"/>
    <p:sldId id="405" r:id="rId32"/>
    <p:sldId id="321" r:id="rId33"/>
    <p:sldId id="391" r:id="rId34"/>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Gill Sans MT" panose="020B0502020104020203" pitchFamily="34" charset="0"/>
      <p:regular r:id="rId41"/>
      <p:bold r:id="rId42"/>
      <p:italic r:id="rId43"/>
      <p:boldItalic r:id="rId44"/>
    </p:embeddedFont>
    <p:embeddedFont>
      <p:font typeface="Walbaum Display" panose="02070503090703020303" pitchFamily="18"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96168" autoAdjust="0"/>
  </p:normalViewPr>
  <p:slideViewPr>
    <p:cSldViewPr snapToGrid="0">
      <p:cViewPr varScale="1">
        <p:scale>
          <a:sx n="80" d="100"/>
          <a:sy n="80" d="100"/>
        </p:scale>
        <p:origin x="497" y="3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Dataset</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Import libraries. Load &amp; extract dataset.</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err="1">
              <a:latin typeface="+mn-lt"/>
            </a:rPr>
            <a:t>Visualisation</a:t>
          </a:r>
          <a:endParaRPr lang="en-US" sz="1800" dirty="0">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Data </a:t>
          </a:r>
          <a:r>
            <a:rPr lang="en-US" sz="1800" dirty="0" err="1">
              <a:latin typeface="+mn-lt"/>
            </a:rPr>
            <a:t>visualisation</a:t>
          </a:r>
          <a:r>
            <a:rPr lang="en-US" sz="1800" dirty="0">
              <a:latin typeface="+mn-lt"/>
            </a:rPr>
            <a:t>: </a:t>
          </a:r>
          <a:r>
            <a:rPr lang="en-US" sz="1800" dirty="0" err="1">
              <a:latin typeface="+mn-lt"/>
            </a:rPr>
            <a:t>visualisation</a:t>
          </a:r>
          <a:r>
            <a:rPr lang="en-US" sz="1800" dirty="0">
              <a:latin typeface="+mn-lt"/>
            </a:rPr>
            <a:t> of the data to understand the key features of the dataset.</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Preparation</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Data preparation for training the model and to evaluate it’s performance.</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600" dirty="0">
              <a:latin typeface="+mn-lt"/>
            </a:rPr>
            <a:t>Augmentation</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None/>
          </a:pPr>
          <a:r>
            <a:rPr lang="en-US" sz="1700" dirty="0">
              <a:latin typeface="+mn-lt"/>
            </a:rPr>
            <a:t>Architecture</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Model Architecture: design a high-performance model.</a:t>
          </a: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Data Augmentation: increase the amount and diversity in the data.</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F5DB9FF9-361D-4E3E-99F6-67674481079F}">
      <dgm:prSet phldrT="[Text]" custT="1"/>
      <dgm:spPr/>
      <dgm:t>
        <a:bodyPr/>
        <a:lstStyle/>
        <a:p>
          <a:r>
            <a:rPr lang="en-US" sz="1800" dirty="0">
              <a:latin typeface="+mn-lt"/>
            </a:rPr>
            <a:t>Training</a:t>
          </a:r>
        </a:p>
      </dgm:t>
    </dgm:pt>
    <dgm:pt modelId="{4FB1E8D3-A0EE-4EA5-9FAB-8B0BBF6DD629}" type="parTrans" cxnId="{EE01673B-4FD0-411F-9D6D-C60E4E677A1D}">
      <dgm:prSet/>
      <dgm:spPr/>
      <dgm:t>
        <a:bodyPr/>
        <a:lstStyle/>
        <a:p>
          <a:endParaRPr lang="en-GB"/>
        </a:p>
      </dgm:t>
    </dgm:pt>
    <dgm:pt modelId="{D00A158E-574C-4A4F-8D35-6D8FBF641E15}" type="sibTrans" cxnId="{EE01673B-4FD0-411F-9D6D-C60E4E677A1D}">
      <dgm:prSet/>
      <dgm:spPr/>
      <dgm:t>
        <a:bodyPr/>
        <a:lstStyle/>
        <a:p>
          <a:endParaRPr lang="en-GB"/>
        </a:p>
      </dgm:t>
    </dgm:pt>
    <dgm:pt modelId="{AF66177C-6767-4BBF-89EC-25484F21C479}">
      <dgm:prSet phldrT="[Text]" custT="1"/>
      <dgm:spPr/>
      <dgm:t>
        <a:bodyPr/>
        <a:lstStyle/>
        <a:p>
          <a:r>
            <a:rPr lang="en-US" sz="1800" dirty="0">
              <a:latin typeface="+mn-lt"/>
            </a:rPr>
            <a:t>Evaluation</a:t>
          </a:r>
        </a:p>
      </dgm:t>
    </dgm:pt>
    <dgm:pt modelId="{A3260DF1-36AE-48BC-8078-294AC20E6824}" type="parTrans" cxnId="{7A49365F-57A5-44A3-BC73-898B74DAC459}">
      <dgm:prSet/>
      <dgm:spPr/>
      <dgm:t>
        <a:bodyPr/>
        <a:lstStyle/>
        <a:p>
          <a:endParaRPr lang="en-GB"/>
        </a:p>
      </dgm:t>
    </dgm:pt>
    <dgm:pt modelId="{88E7E6ED-ABFF-4A98-883B-E1AC2F6D9A9B}" type="sibTrans" cxnId="{7A49365F-57A5-44A3-BC73-898B74DAC459}">
      <dgm:prSet/>
      <dgm:spPr/>
      <dgm:t>
        <a:bodyPr/>
        <a:lstStyle/>
        <a:p>
          <a:endParaRPr lang="en-GB"/>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7" custLinFactNeighborX="0">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7">
        <dgm:presLayoutVars>
          <dgm:bulletEnabled val="1"/>
        </dgm:presLayoutVars>
      </dgm:prSet>
      <dgm:spPr/>
    </dgm:pt>
    <dgm:pt modelId="{6BA46904-CB7C-4538-BD49-D3891EF19552}" type="pres">
      <dgm:prSet presAssocID="{4259F840-24E7-476F-9F30-482E46395856}" presName="ConnectLine1" presStyleLbl="sibTrans1D1" presStyleIdx="0" presStyleCnt="7"/>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7"/>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7">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7">
        <dgm:presLayoutVars>
          <dgm:bulletEnabled val="1"/>
        </dgm:presLayoutVars>
      </dgm:prSet>
      <dgm:spPr/>
    </dgm:pt>
    <dgm:pt modelId="{080474C8-0FEA-4FD1-97F1-0978CFB4A37F}" type="pres">
      <dgm:prSet presAssocID="{E4033A39-DCC4-4038-9562-AEDDBBB37A99}" presName="ConnectLine1" presStyleLbl="sibTrans1D1" presStyleIdx="1" presStyleCnt="7"/>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7"/>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7">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7">
        <dgm:presLayoutVars>
          <dgm:bulletEnabled val="1"/>
        </dgm:presLayoutVars>
      </dgm:prSet>
      <dgm:spPr/>
    </dgm:pt>
    <dgm:pt modelId="{89759DE5-9F8A-470E-A6D8-F13BB4DEE93D}" type="pres">
      <dgm:prSet presAssocID="{87BF7896-20EA-4E8F-B6F4-A34EC5C9CB50}" presName="ConnectLine1" presStyleLbl="sibTrans1D1" presStyleIdx="2" presStyleCnt="7"/>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7"/>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7">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7">
        <dgm:presLayoutVars>
          <dgm:bulletEnabled val="1"/>
        </dgm:presLayoutVars>
      </dgm:prSet>
      <dgm:spPr/>
    </dgm:pt>
    <dgm:pt modelId="{FE9B27EB-7AC7-485A-9A55-41E8118F9EAF}" type="pres">
      <dgm:prSet presAssocID="{3DE6FF16-CA4D-4D34-ABEB-8BE6A40B5E52}" presName="ConnectLine1" presStyleLbl="sibTrans1D1" presStyleIdx="3" presStyleCnt="7"/>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7"/>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7">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7">
        <dgm:presLayoutVars>
          <dgm:bulletEnabled val="1"/>
        </dgm:presLayoutVars>
      </dgm:prSet>
      <dgm:spPr/>
    </dgm:pt>
    <dgm:pt modelId="{18F1C823-9ACD-4FCD-8102-F468DCE57A45}" type="pres">
      <dgm:prSet presAssocID="{AC76BE15-3E8A-498B-91BD-CF772C26B6F1}" presName="ConnectLine1" presStyleLbl="sibTrans1D1" presStyleIdx="4" presStyleCnt="7"/>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7"/>
      <dgm:spPr/>
    </dgm:pt>
    <dgm:pt modelId="{11CAE2E7-2E06-450A-A729-9C2DCEF85421}" type="pres">
      <dgm:prSet presAssocID="{AC76BE15-3E8A-498B-91BD-CF772C26B6F1}" presName="EmptyPane1" presStyleCnt="0"/>
      <dgm:spPr/>
    </dgm:pt>
    <dgm:pt modelId="{7D5AD048-F66E-4916-A5E2-F80F9E2E562F}" type="pres">
      <dgm:prSet presAssocID="{662A3D6E-7238-444F-BC0B-C7A4321261DB}" presName="spaceBetweenRectangles1" presStyleCnt="0"/>
      <dgm:spPr/>
    </dgm:pt>
    <dgm:pt modelId="{3614ACEC-ED13-49CA-BD72-6EB28E124E1F}" type="pres">
      <dgm:prSet presAssocID="{F5DB9FF9-361D-4E3E-99F6-67674481079F}" presName="composite1" presStyleCnt="0"/>
      <dgm:spPr/>
    </dgm:pt>
    <dgm:pt modelId="{66512E1B-AFC8-46DA-9635-5EB5D264F708}" type="pres">
      <dgm:prSet presAssocID="{F5DB9FF9-361D-4E3E-99F6-67674481079F}" presName="parent1" presStyleLbl="alignNode1" presStyleIdx="5" presStyleCnt="7">
        <dgm:presLayoutVars>
          <dgm:chMax val="1"/>
          <dgm:chPref val="1"/>
          <dgm:bulletEnabled val="1"/>
        </dgm:presLayoutVars>
      </dgm:prSet>
      <dgm:spPr/>
    </dgm:pt>
    <dgm:pt modelId="{7DDDEE6E-6513-48E1-85BF-855926EAD3D8}" type="pres">
      <dgm:prSet presAssocID="{F5DB9FF9-361D-4E3E-99F6-67674481079F}" presName="Childtext1" presStyleLbl="revTx" presStyleIdx="5" presStyleCnt="7">
        <dgm:presLayoutVars>
          <dgm:bulletEnabled val="1"/>
        </dgm:presLayoutVars>
      </dgm:prSet>
      <dgm:spPr/>
    </dgm:pt>
    <dgm:pt modelId="{119E49E4-B8E2-4351-8996-6364EAEEB410}" type="pres">
      <dgm:prSet presAssocID="{F5DB9FF9-361D-4E3E-99F6-67674481079F}" presName="ConnectLine1" presStyleLbl="sibTrans1D1" presStyleIdx="5" presStyleCnt="7"/>
      <dgm:spPr>
        <a:noFill/>
        <a:ln w="6350" cap="flat" cmpd="sng" algn="ctr">
          <a:solidFill>
            <a:schemeClr val="accent5">
              <a:hueOff val="360006"/>
              <a:satOff val="8692"/>
              <a:lumOff val="-41961"/>
              <a:alphaOff val="0"/>
            </a:schemeClr>
          </a:solidFill>
          <a:prstDash val="dash"/>
          <a:miter lim="800000"/>
        </a:ln>
        <a:effectLst/>
      </dgm:spPr>
    </dgm:pt>
    <dgm:pt modelId="{07917C0D-A1B6-4525-BB00-79E0446CADA4}" type="pres">
      <dgm:prSet presAssocID="{F5DB9FF9-361D-4E3E-99F6-67674481079F}" presName="ConnectLineEnd1" presStyleLbl="lnNode1" presStyleIdx="5" presStyleCnt="7"/>
      <dgm:spPr/>
    </dgm:pt>
    <dgm:pt modelId="{60DD5A5A-37E8-4616-BED5-04D390C668FD}" type="pres">
      <dgm:prSet presAssocID="{F5DB9FF9-361D-4E3E-99F6-67674481079F}" presName="EmptyPane1" presStyleCnt="0"/>
      <dgm:spPr/>
    </dgm:pt>
    <dgm:pt modelId="{4672ABBF-C4FF-47E4-9E58-D7B44B1F2C76}" type="pres">
      <dgm:prSet presAssocID="{D00A158E-574C-4A4F-8D35-6D8FBF641E15}" presName="spaceBetweenRectangles1" presStyleCnt="0"/>
      <dgm:spPr/>
    </dgm:pt>
    <dgm:pt modelId="{8DBC5CC9-B134-439D-A7DB-2F7ACC1358EC}" type="pres">
      <dgm:prSet presAssocID="{AF66177C-6767-4BBF-89EC-25484F21C479}" presName="composite1" presStyleCnt="0"/>
      <dgm:spPr/>
    </dgm:pt>
    <dgm:pt modelId="{5AD66B70-332D-49C5-BAA9-915208A91E27}" type="pres">
      <dgm:prSet presAssocID="{AF66177C-6767-4BBF-89EC-25484F21C479}" presName="parent1" presStyleLbl="alignNode1" presStyleIdx="6" presStyleCnt="7" custLinFactNeighborY="0">
        <dgm:presLayoutVars>
          <dgm:chMax val="1"/>
          <dgm:chPref val="1"/>
          <dgm:bulletEnabled val="1"/>
        </dgm:presLayoutVars>
      </dgm:prSet>
      <dgm:spPr/>
    </dgm:pt>
    <dgm:pt modelId="{324F0BAD-9A3A-4CB8-A462-94F2BD309355}" type="pres">
      <dgm:prSet presAssocID="{AF66177C-6767-4BBF-89EC-25484F21C479}" presName="Childtext1" presStyleLbl="revTx" presStyleIdx="6" presStyleCnt="7">
        <dgm:presLayoutVars>
          <dgm:bulletEnabled val="1"/>
        </dgm:presLayoutVars>
      </dgm:prSet>
      <dgm:spPr/>
    </dgm:pt>
    <dgm:pt modelId="{72FD125D-F820-426A-80CB-A83BB3393AEF}" type="pres">
      <dgm:prSet presAssocID="{AF66177C-6767-4BBF-89EC-25484F21C479}" presName="ConnectLine1" presStyleLbl="sibTrans1D1" presStyleIdx="6" presStyleCnt="7"/>
      <dgm:spPr>
        <a:noFill/>
        <a:ln w="6350" cap="flat" cmpd="sng" algn="ctr">
          <a:solidFill>
            <a:schemeClr val="accent5">
              <a:hueOff val="360006"/>
              <a:satOff val="8692"/>
              <a:lumOff val="-41961"/>
              <a:alphaOff val="0"/>
            </a:schemeClr>
          </a:solidFill>
          <a:prstDash val="dash"/>
          <a:miter lim="800000"/>
        </a:ln>
        <a:effectLst/>
      </dgm:spPr>
    </dgm:pt>
    <dgm:pt modelId="{A3301988-51DD-4B61-93B8-7CBADA49B14C}" type="pres">
      <dgm:prSet presAssocID="{AF66177C-6767-4BBF-89EC-25484F21C479}" presName="ConnectLineEnd1" presStyleLbl="lnNode1" presStyleIdx="6" presStyleCnt="7"/>
      <dgm:spPr/>
    </dgm:pt>
    <dgm:pt modelId="{C0077ADA-C67C-4BEC-84EC-BF51A2ABFD73}" type="pres">
      <dgm:prSet presAssocID="{AF66177C-6767-4BBF-89EC-25484F21C479}"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F695B229-7287-4F2D-8B9B-6A23F4869152}" type="presOf" srcId="{AF66177C-6767-4BBF-89EC-25484F21C479}" destId="{5AD66B70-332D-49C5-BAA9-915208A91E27}" srcOrd="0" destOrd="0" presId="urn:microsoft.com/office/officeart/2016/7/layout/RoundedRectangleTimeline"/>
    <dgm:cxn modelId="{D88F5139-A3BF-4F98-ABB0-AEE7243465CB}" type="presOf" srcId="{87BF7896-20EA-4E8F-B6F4-A34EC5C9CB50}" destId="{9D82041D-873A-4600-A9C7-C0A0ADFB138B}" srcOrd="0" destOrd="0" presId="urn:microsoft.com/office/officeart/2016/7/layout/RoundedRectangleTimeline"/>
    <dgm:cxn modelId="{EE01673B-4FD0-411F-9D6D-C60E4E677A1D}" srcId="{E5B2E815-0D19-41DC-B01B-4D608769620A}" destId="{F5DB9FF9-361D-4E3E-99F6-67674481079F}" srcOrd="5" destOrd="0" parTransId="{4FB1E8D3-A0EE-4EA5-9FAB-8B0BBF6DD629}" sibTransId="{D00A158E-574C-4A4F-8D35-6D8FBF641E15}"/>
    <dgm:cxn modelId="{7A49365F-57A5-44A3-BC73-898B74DAC459}" srcId="{E5B2E815-0D19-41DC-B01B-4D608769620A}" destId="{AF66177C-6767-4BBF-89EC-25484F21C479}" srcOrd="6" destOrd="0" parTransId="{A3260DF1-36AE-48BC-8078-294AC20E6824}" sibTransId="{88E7E6ED-ABFF-4A98-883B-E1AC2F6D9A9B}"/>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EECA46CD-64C9-496D-915A-31E3F243E73E}" type="presOf" srcId="{F5DB9FF9-361D-4E3E-99F6-67674481079F}" destId="{66512E1B-AFC8-46DA-9635-5EB5D264F708}"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 modelId="{EB797648-940A-49B7-B69A-BDC17FFDFBAD}" type="presParOf" srcId="{196C9F68-3606-4282-A4C6-4485F1280B5F}" destId="{7D5AD048-F66E-4916-A5E2-F80F9E2E562F}" srcOrd="9" destOrd="0" presId="urn:microsoft.com/office/officeart/2016/7/layout/RoundedRectangleTimeline"/>
    <dgm:cxn modelId="{EF3A514A-10C8-46F4-A909-9AC8D625D452}" type="presParOf" srcId="{196C9F68-3606-4282-A4C6-4485F1280B5F}" destId="{3614ACEC-ED13-49CA-BD72-6EB28E124E1F}" srcOrd="10" destOrd="0" presId="urn:microsoft.com/office/officeart/2016/7/layout/RoundedRectangleTimeline"/>
    <dgm:cxn modelId="{A91148D6-0F21-465E-9DD4-6EC804290C93}" type="presParOf" srcId="{3614ACEC-ED13-49CA-BD72-6EB28E124E1F}" destId="{66512E1B-AFC8-46DA-9635-5EB5D264F708}" srcOrd="0" destOrd="0" presId="urn:microsoft.com/office/officeart/2016/7/layout/RoundedRectangleTimeline"/>
    <dgm:cxn modelId="{529C5D7E-0A10-457E-BD7E-F6FA0FDB74DF}" type="presParOf" srcId="{3614ACEC-ED13-49CA-BD72-6EB28E124E1F}" destId="{7DDDEE6E-6513-48E1-85BF-855926EAD3D8}" srcOrd="1" destOrd="0" presId="urn:microsoft.com/office/officeart/2016/7/layout/RoundedRectangleTimeline"/>
    <dgm:cxn modelId="{CA135178-4BF8-4CFD-9BB5-6CD69C555619}" type="presParOf" srcId="{3614ACEC-ED13-49CA-BD72-6EB28E124E1F}" destId="{119E49E4-B8E2-4351-8996-6364EAEEB410}" srcOrd="2" destOrd="0" presId="urn:microsoft.com/office/officeart/2016/7/layout/RoundedRectangleTimeline"/>
    <dgm:cxn modelId="{FFA55144-69A9-4A1A-90C2-E4E5782B843C}" type="presParOf" srcId="{3614ACEC-ED13-49CA-BD72-6EB28E124E1F}" destId="{07917C0D-A1B6-4525-BB00-79E0446CADA4}" srcOrd="3" destOrd="0" presId="urn:microsoft.com/office/officeart/2016/7/layout/RoundedRectangleTimeline"/>
    <dgm:cxn modelId="{5143B1B7-94F8-400C-99D1-C5BAB148DE1E}" type="presParOf" srcId="{3614ACEC-ED13-49CA-BD72-6EB28E124E1F}" destId="{60DD5A5A-37E8-4616-BED5-04D390C668FD}" srcOrd="4" destOrd="0" presId="urn:microsoft.com/office/officeart/2016/7/layout/RoundedRectangleTimeline"/>
    <dgm:cxn modelId="{25B69780-849A-431B-ABF6-326EAB4DA7F6}" type="presParOf" srcId="{196C9F68-3606-4282-A4C6-4485F1280B5F}" destId="{4672ABBF-C4FF-47E4-9E58-D7B44B1F2C76}" srcOrd="11" destOrd="0" presId="urn:microsoft.com/office/officeart/2016/7/layout/RoundedRectangleTimeline"/>
    <dgm:cxn modelId="{485DFD9D-1BCE-48D4-A867-378CC8C74D88}" type="presParOf" srcId="{196C9F68-3606-4282-A4C6-4485F1280B5F}" destId="{8DBC5CC9-B134-439D-A7DB-2F7ACC1358EC}" srcOrd="12" destOrd="0" presId="urn:microsoft.com/office/officeart/2016/7/layout/RoundedRectangleTimeline"/>
    <dgm:cxn modelId="{7D91B0FE-CFD2-4079-B7D2-CE8BE1934A7D}" type="presParOf" srcId="{8DBC5CC9-B134-439D-A7DB-2F7ACC1358EC}" destId="{5AD66B70-332D-49C5-BAA9-915208A91E27}" srcOrd="0" destOrd="0" presId="urn:microsoft.com/office/officeart/2016/7/layout/RoundedRectangleTimeline"/>
    <dgm:cxn modelId="{956D6F99-9546-40D5-A332-3589F9D95007}" type="presParOf" srcId="{8DBC5CC9-B134-439D-A7DB-2F7ACC1358EC}" destId="{324F0BAD-9A3A-4CB8-A462-94F2BD309355}" srcOrd="1" destOrd="0" presId="urn:microsoft.com/office/officeart/2016/7/layout/RoundedRectangleTimeline"/>
    <dgm:cxn modelId="{3746B5AC-A29C-4F96-BB23-E438C4C24880}" type="presParOf" srcId="{8DBC5CC9-B134-439D-A7DB-2F7ACC1358EC}" destId="{72FD125D-F820-426A-80CB-A83BB3393AEF}" srcOrd="2" destOrd="0" presId="urn:microsoft.com/office/officeart/2016/7/layout/RoundedRectangleTimeline"/>
    <dgm:cxn modelId="{880C6BF0-D033-47D2-8A01-3CFF3B92C599}" type="presParOf" srcId="{8DBC5CC9-B134-439D-A7DB-2F7ACC1358EC}" destId="{A3301988-51DD-4B61-93B8-7CBADA49B14C}" srcOrd="3" destOrd="0" presId="urn:microsoft.com/office/officeart/2016/7/layout/RoundedRectangleTimeline"/>
    <dgm:cxn modelId="{C11B6D11-6F42-4D1E-A3B9-1DCD7C781B5E}" type="presParOf" srcId="{8DBC5CC9-B134-439D-A7DB-2F7ACC1358EC}" destId="{C0077ADA-C67C-4BEC-84EC-BF51A2ABFD73}"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008590" y="1267005"/>
          <a:ext cx="397986" cy="1445851"/>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Dataset</a:t>
          </a:r>
        </a:p>
      </dsp:txBody>
      <dsp:txXfrm rot="5400000">
        <a:off x="504086" y="1810365"/>
        <a:ext cx="1426423" cy="359130"/>
      </dsp:txXfrm>
    </dsp:sp>
    <dsp:sp modelId="{45A02F84-C6CB-43F5-AEE4-3EA66C2BD25F}">
      <dsp:nvSpPr>
        <dsp:cNvPr id="0" name=""/>
        <dsp:cNvSpPr/>
      </dsp:nvSpPr>
      <dsp:spPr>
        <a:xfrm>
          <a:off x="2707" y="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Import libraries. Load &amp; extract dataset.</a:t>
          </a:r>
        </a:p>
      </dsp:txBody>
      <dsp:txXfrm>
        <a:off x="2707" y="0"/>
        <a:ext cx="2409752" cy="1392951"/>
      </dsp:txXfrm>
    </dsp:sp>
    <dsp:sp modelId="{6BA46904-CB7C-4538-BD49-D3891EF19552}">
      <dsp:nvSpPr>
        <dsp:cNvPr id="0" name=""/>
        <dsp:cNvSpPr/>
      </dsp:nvSpPr>
      <dsp:spPr>
        <a:xfrm>
          <a:off x="1207583"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167785"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1930509" y="1790937"/>
          <a:ext cx="1445851" cy="397986"/>
        </a:xfrm>
        <a:prstGeom prst="rect">
          <a:avLst/>
        </a:prstGeom>
        <a:solidFill>
          <a:schemeClr val="accent5">
            <a:hueOff val="60001"/>
            <a:satOff val="1449"/>
            <a:lumOff val="-6994"/>
            <a:alphaOff val="0"/>
          </a:schemeClr>
        </a:solidFill>
        <a:ln w="12700" cap="flat" cmpd="sng" algn="ctr">
          <a:solidFill>
            <a:schemeClr val="accent5">
              <a:hueOff val="60001"/>
              <a:satOff val="1449"/>
              <a:lumOff val="-69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err="1">
              <a:latin typeface="+mn-lt"/>
            </a:rPr>
            <a:t>Visualisation</a:t>
          </a:r>
          <a:endParaRPr lang="en-US" sz="1800" kern="1200" dirty="0">
            <a:latin typeface="+mn-lt"/>
          </a:endParaRPr>
        </a:p>
      </dsp:txBody>
      <dsp:txXfrm>
        <a:off x="1930509" y="1790937"/>
        <a:ext cx="1445851" cy="397986"/>
      </dsp:txXfrm>
    </dsp:sp>
    <dsp:sp modelId="{FEBD3C2A-A340-470A-A475-AE614EA07678}">
      <dsp:nvSpPr>
        <dsp:cNvPr id="0" name=""/>
        <dsp:cNvSpPr/>
      </dsp:nvSpPr>
      <dsp:spPr>
        <a:xfrm>
          <a:off x="1448558" y="258691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Data </a:t>
          </a:r>
          <a:r>
            <a:rPr lang="en-US" sz="1800" kern="1200" dirty="0" err="1">
              <a:latin typeface="+mn-lt"/>
            </a:rPr>
            <a:t>visualisation</a:t>
          </a:r>
          <a:r>
            <a:rPr lang="en-US" sz="1800" kern="1200" dirty="0">
              <a:latin typeface="+mn-lt"/>
            </a:rPr>
            <a:t>: </a:t>
          </a:r>
          <a:r>
            <a:rPr lang="en-US" sz="1800" kern="1200" dirty="0" err="1">
              <a:latin typeface="+mn-lt"/>
            </a:rPr>
            <a:t>visualisation</a:t>
          </a:r>
          <a:r>
            <a:rPr lang="en-US" sz="1800" kern="1200" dirty="0">
              <a:latin typeface="+mn-lt"/>
            </a:rPr>
            <a:t> of the data to understand the key features of the dataset.</a:t>
          </a:r>
        </a:p>
      </dsp:txBody>
      <dsp:txXfrm>
        <a:off x="1448558" y="2586910"/>
        <a:ext cx="2409752" cy="1392951"/>
      </dsp:txXfrm>
    </dsp:sp>
    <dsp:sp modelId="{080474C8-0FEA-4FD1-97F1-0978CFB4A37F}">
      <dsp:nvSpPr>
        <dsp:cNvPr id="0" name=""/>
        <dsp:cNvSpPr/>
      </dsp:nvSpPr>
      <dsp:spPr>
        <a:xfrm>
          <a:off x="2653434"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2613636" y="2507313"/>
          <a:ext cx="79597" cy="79597"/>
        </a:xfrm>
        <a:prstGeom prst="ellipse">
          <a:avLst/>
        </a:prstGeom>
        <a:solidFill>
          <a:schemeClr val="accent5">
            <a:hueOff val="60001"/>
            <a:satOff val="1449"/>
            <a:lumOff val="-69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3376360" y="1790937"/>
          <a:ext cx="1445851" cy="397986"/>
        </a:xfrm>
        <a:prstGeom prst="rect">
          <a:avLst/>
        </a:prstGeom>
        <a:solidFill>
          <a:schemeClr val="accent5">
            <a:hueOff val="120002"/>
            <a:satOff val="2897"/>
            <a:lumOff val="-13987"/>
            <a:alphaOff val="0"/>
          </a:schemeClr>
        </a:solidFill>
        <a:ln w="12700" cap="flat" cmpd="sng" algn="ctr">
          <a:solidFill>
            <a:schemeClr val="accent5">
              <a:hueOff val="120002"/>
              <a:satOff val="2897"/>
              <a:lumOff val="-139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Preparation</a:t>
          </a:r>
        </a:p>
      </dsp:txBody>
      <dsp:txXfrm>
        <a:off x="3376360" y="1790937"/>
        <a:ext cx="1445851" cy="397986"/>
      </dsp:txXfrm>
    </dsp:sp>
    <dsp:sp modelId="{80CDBBF8-C6B4-4166-87C1-DC9120CC7586}">
      <dsp:nvSpPr>
        <dsp:cNvPr id="0" name=""/>
        <dsp:cNvSpPr/>
      </dsp:nvSpPr>
      <dsp:spPr>
        <a:xfrm>
          <a:off x="2894410" y="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Data preparation for training the model and to evaluate it’s performance.</a:t>
          </a:r>
          <a:endParaRPr lang="en-US" sz="1800" kern="1200" dirty="0">
            <a:latin typeface="+mn-lt"/>
          </a:endParaRPr>
        </a:p>
      </dsp:txBody>
      <dsp:txXfrm>
        <a:off x="2894410" y="0"/>
        <a:ext cx="2409752" cy="1392951"/>
      </dsp:txXfrm>
    </dsp:sp>
    <dsp:sp modelId="{89759DE5-9F8A-470E-A6D8-F13BB4DEE93D}">
      <dsp:nvSpPr>
        <dsp:cNvPr id="0" name=""/>
        <dsp:cNvSpPr/>
      </dsp:nvSpPr>
      <dsp:spPr>
        <a:xfrm>
          <a:off x="4099286"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4059487" y="1392951"/>
          <a:ext cx="79597" cy="79597"/>
        </a:xfrm>
        <a:prstGeom prst="ellipse">
          <a:avLst/>
        </a:prstGeom>
        <a:solidFill>
          <a:schemeClr val="accent5">
            <a:hueOff val="120002"/>
            <a:satOff val="2897"/>
            <a:lumOff val="-13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4822211" y="1790937"/>
          <a:ext cx="1445851"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Font typeface="Symbol" panose="05050102010706020507" pitchFamily="18" charset="2"/>
            <a:buNone/>
          </a:pPr>
          <a:r>
            <a:rPr lang="en-US" sz="1600" kern="1200" dirty="0">
              <a:latin typeface="+mn-lt"/>
            </a:rPr>
            <a:t>Augmentation</a:t>
          </a:r>
        </a:p>
      </dsp:txBody>
      <dsp:txXfrm>
        <a:off x="4822211" y="1790937"/>
        <a:ext cx="1445851" cy="397986"/>
      </dsp:txXfrm>
    </dsp:sp>
    <dsp:sp modelId="{1BB5FD64-47F9-47A3-911F-535BFE17A3B9}">
      <dsp:nvSpPr>
        <dsp:cNvPr id="0" name=""/>
        <dsp:cNvSpPr/>
      </dsp:nvSpPr>
      <dsp:spPr>
        <a:xfrm>
          <a:off x="4340261" y="258691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Data Augmentation: increase the amount and diversity in the data.</a:t>
          </a:r>
          <a:endParaRPr lang="en-US" sz="1800" kern="1200" dirty="0">
            <a:latin typeface="+mn-lt"/>
          </a:endParaRPr>
        </a:p>
      </dsp:txBody>
      <dsp:txXfrm>
        <a:off x="4340261" y="2586910"/>
        <a:ext cx="2409752" cy="1392951"/>
      </dsp:txXfrm>
    </dsp:sp>
    <dsp:sp modelId="{FE9B27EB-7AC7-485A-9A55-41E8118F9EAF}">
      <dsp:nvSpPr>
        <dsp:cNvPr id="0" name=""/>
        <dsp:cNvSpPr/>
      </dsp:nvSpPr>
      <dsp:spPr>
        <a:xfrm>
          <a:off x="5545137"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5505338" y="2507313"/>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a:off x="6268063" y="1790937"/>
          <a:ext cx="1445851" cy="397986"/>
        </a:xfrm>
        <a:prstGeom prst="rect">
          <a:avLst/>
        </a:prstGeom>
        <a:solidFill>
          <a:schemeClr val="accent5">
            <a:hueOff val="240004"/>
            <a:satOff val="5795"/>
            <a:lumOff val="-27974"/>
            <a:alphaOff val="0"/>
          </a:schemeClr>
        </a:solidFill>
        <a:ln w="12700" cap="flat" cmpd="sng" algn="ctr">
          <a:solidFill>
            <a:schemeClr val="accent5">
              <a:hueOff val="240004"/>
              <a:satOff val="5795"/>
              <a:lumOff val="-279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Font typeface="Symbol" panose="05050102010706020507" pitchFamily="18" charset="2"/>
            <a:buNone/>
          </a:pPr>
          <a:r>
            <a:rPr lang="en-US" sz="1700" kern="1200" dirty="0">
              <a:latin typeface="+mn-lt"/>
            </a:rPr>
            <a:t>Architecture</a:t>
          </a:r>
        </a:p>
      </dsp:txBody>
      <dsp:txXfrm>
        <a:off x="6268063" y="1790937"/>
        <a:ext cx="1445851" cy="397986"/>
      </dsp:txXfrm>
    </dsp:sp>
    <dsp:sp modelId="{1FA3C236-5719-4A33-A6BB-80FA85F940E3}">
      <dsp:nvSpPr>
        <dsp:cNvPr id="0" name=""/>
        <dsp:cNvSpPr/>
      </dsp:nvSpPr>
      <dsp:spPr>
        <a:xfrm>
          <a:off x="5786112" y="0"/>
          <a:ext cx="2409752"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Model Architecture: design a high-performance model.</a:t>
          </a:r>
          <a:endParaRPr lang="en-US" sz="1800" kern="1200" dirty="0">
            <a:latin typeface="+mn-lt"/>
          </a:endParaRPr>
        </a:p>
      </dsp:txBody>
      <dsp:txXfrm>
        <a:off x="5786112" y="0"/>
        <a:ext cx="2409752" cy="1392951"/>
      </dsp:txXfrm>
    </dsp:sp>
    <dsp:sp modelId="{18F1C823-9ACD-4FCD-8102-F468DCE57A45}">
      <dsp:nvSpPr>
        <dsp:cNvPr id="0" name=""/>
        <dsp:cNvSpPr/>
      </dsp:nvSpPr>
      <dsp:spPr>
        <a:xfrm>
          <a:off x="699098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6951190" y="1392951"/>
          <a:ext cx="79597" cy="79597"/>
        </a:xfrm>
        <a:prstGeom prst="ellipse">
          <a:avLst/>
        </a:prstGeom>
        <a:solidFill>
          <a:schemeClr val="accent5">
            <a:hueOff val="240004"/>
            <a:satOff val="5795"/>
            <a:lumOff val="-279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12E1B-AFC8-46DA-9635-5EB5D264F708}">
      <dsp:nvSpPr>
        <dsp:cNvPr id="0" name=""/>
        <dsp:cNvSpPr/>
      </dsp:nvSpPr>
      <dsp:spPr>
        <a:xfrm>
          <a:off x="7713914" y="1790937"/>
          <a:ext cx="1445851" cy="397986"/>
        </a:xfrm>
        <a:prstGeom prst="rect">
          <a:avLst/>
        </a:prstGeom>
        <a:solidFill>
          <a:schemeClr val="accent5">
            <a:hueOff val="300005"/>
            <a:satOff val="7243"/>
            <a:lumOff val="-34967"/>
            <a:alphaOff val="0"/>
          </a:schemeClr>
        </a:solidFill>
        <a:ln w="12700" cap="flat" cmpd="sng" algn="ctr">
          <a:solidFill>
            <a:schemeClr val="accent5">
              <a:hueOff val="300005"/>
              <a:satOff val="7243"/>
              <a:lumOff val="-349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Training</a:t>
          </a:r>
        </a:p>
      </dsp:txBody>
      <dsp:txXfrm>
        <a:off x="7713914" y="1790937"/>
        <a:ext cx="1445851" cy="397986"/>
      </dsp:txXfrm>
    </dsp:sp>
    <dsp:sp modelId="{7DDDEE6E-6513-48E1-85BF-855926EAD3D8}">
      <dsp:nvSpPr>
        <dsp:cNvPr id="0" name=""/>
        <dsp:cNvSpPr/>
      </dsp:nvSpPr>
      <dsp:spPr>
        <a:xfrm>
          <a:off x="7231963" y="2586910"/>
          <a:ext cx="2409752" cy="1392951"/>
        </a:xfrm>
        <a:prstGeom prst="rect">
          <a:avLst/>
        </a:prstGeom>
        <a:noFill/>
        <a:ln>
          <a:noFill/>
        </a:ln>
        <a:effectLst/>
      </dsp:spPr>
      <dsp:style>
        <a:lnRef idx="0">
          <a:scrgbClr r="0" g="0" b="0"/>
        </a:lnRef>
        <a:fillRef idx="0">
          <a:scrgbClr r="0" g="0" b="0"/>
        </a:fillRef>
        <a:effectRef idx="0">
          <a:scrgbClr r="0" g="0" b="0"/>
        </a:effectRef>
        <a:fontRef idx="minor"/>
      </dsp:style>
    </dsp:sp>
    <dsp:sp modelId="{119E49E4-B8E2-4351-8996-6364EAEEB410}">
      <dsp:nvSpPr>
        <dsp:cNvPr id="0" name=""/>
        <dsp:cNvSpPr/>
      </dsp:nvSpPr>
      <dsp:spPr>
        <a:xfrm>
          <a:off x="8436840" y="2188924"/>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07917C0D-A1B6-4525-BB00-79E0446CADA4}">
      <dsp:nvSpPr>
        <dsp:cNvPr id="0" name=""/>
        <dsp:cNvSpPr/>
      </dsp:nvSpPr>
      <dsp:spPr>
        <a:xfrm>
          <a:off x="8397041" y="2507313"/>
          <a:ext cx="79597" cy="79597"/>
        </a:xfrm>
        <a:prstGeom prst="ellipse">
          <a:avLst/>
        </a:prstGeom>
        <a:solidFill>
          <a:schemeClr val="accent5">
            <a:hueOff val="300005"/>
            <a:satOff val="7243"/>
            <a:lumOff val="-349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D66B70-332D-49C5-BAA9-915208A91E27}">
      <dsp:nvSpPr>
        <dsp:cNvPr id="0" name=""/>
        <dsp:cNvSpPr/>
      </dsp:nvSpPr>
      <dsp:spPr>
        <a:xfrm rot="5400000">
          <a:off x="9683698" y="1267005"/>
          <a:ext cx="397986" cy="1445851"/>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Evaluation</a:t>
          </a:r>
        </a:p>
      </dsp:txBody>
      <dsp:txXfrm rot="-5400000">
        <a:off x="9159766" y="1810365"/>
        <a:ext cx="1426423" cy="359130"/>
      </dsp:txXfrm>
    </dsp:sp>
    <dsp:sp modelId="{324F0BAD-9A3A-4CB8-A462-94F2BD309355}">
      <dsp:nvSpPr>
        <dsp:cNvPr id="0" name=""/>
        <dsp:cNvSpPr/>
      </dsp:nvSpPr>
      <dsp:spPr>
        <a:xfrm>
          <a:off x="8677815" y="0"/>
          <a:ext cx="2409752" cy="1392951"/>
        </a:xfrm>
        <a:prstGeom prst="rect">
          <a:avLst/>
        </a:prstGeom>
        <a:noFill/>
        <a:ln>
          <a:noFill/>
        </a:ln>
        <a:effectLst/>
      </dsp:spPr>
      <dsp:style>
        <a:lnRef idx="0">
          <a:scrgbClr r="0" g="0" b="0"/>
        </a:lnRef>
        <a:fillRef idx="0">
          <a:scrgbClr r="0" g="0" b="0"/>
        </a:fillRef>
        <a:effectRef idx="0">
          <a:scrgbClr r="0" g="0" b="0"/>
        </a:effectRef>
        <a:fontRef idx="minor"/>
      </dsp:style>
    </dsp:sp>
    <dsp:sp modelId="{72FD125D-F820-426A-80CB-A83BB3393AEF}">
      <dsp:nvSpPr>
        <dsp:cNvPr id="0" name=""/>
        <dsp:cNvSpPr/>
      </dsp:nvSpPr>
      <dsp:spPr>
        <a:xfrm>
          <a:off x="9882691"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A3301988-51DD-4B61-93B8-7CBADA49B14C}">
      <dsp:nvSpPr>
        <dsp:cNvPr id="0" name=""/>
        <dsp:cNvSpPr/>
      </dsp:nvSpPr>
      <dsp:spPr>
        <a:xfrm>
          <a:off x="9842892"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12/21/2022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207479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1361724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336388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3995246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2918585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441624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23</a:t>
            </a:fld>
            <a:endParaRPr lang="en-US"/>
          </a:p>
        </p:txBody>
      </p:sp>
    </p:spTree>
    <p:extLst>
      <p:ext uri="{BB962C8B-B14F-4D97-AF65-F5344CB8AC3E}">
        <p14:creationId xmlns:p14="http://schemas.microsoft.com/office/powerpoint/2010/main" val="2441395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2225092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26</a:t>
            </a:fld>
            <a:endParaRPr lang="en-US"/>
          </a:p>
        </p:txBody>
      </p:sp>
    </p:spTree>
    <p:extLst>
      <p:ext uri="{BB962C8B-B14F-4D97-AF65-F5344CB8AC3E}">
        <p14:creationId xmlns:p14="http://schemas.microsoft.com/office/powerpoint/2010/main" val="2982323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27</a:t>
            </a:fld>
            <a:endParaRPr lang="en-US"/>
          </a:p>
        </p:txBody>
      </p:sp>
    </p:spTree>
    <p:extLst>
      <p:ext uri="{BB962C8B-B14F-4D97-AF65-F5344CB8AC3E}">
        <p14:creationId xmlns:p14="http://schemas.microsoft.com/office/powerpoint/2010/main" val="1848960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29</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200" b="1" dirty="0">
                <a:effectLst/>
                <a:latin typeface="Calibri" panose="020F0502020204030204" pitchFamily="34" charset="0"/>
              </a:rPr>
              <a:t>1. What are we trying to do? </a:t>
            </a:r>
            <a:r>
              <a:rPr lang="en-GB" sz="1200" dirty="0">
                <a:effectLst/>
                <a:latin typeface="Calibri" panose="020F0502020204030204" pitchFamily="34" charset="0"/>
              </a:rPr>
              <a:t>Sort images of traffic signs into classes such that we can identify what type of sign each image represents and therefore understand its meaning whether mandatory or advisory (for example: speed limits; no entry; mandatory turn instruction; traffic signals; children crossing; uneven surface; etc.)</a:t>
            </a:r>
          </a:p>
          <a:p>
            <a:pPr marL="0" marR="0">
              <a:spcBef>
                <a:spcPts val="0"/>
              </a:spcBef>
              <a:spcAft>
                <a:spcPts val="0"/>
              </a:spcAft>
            </a:pPr>
            <a:endParaRPr lang="en-GB" sz="1200" dirty="0">
              <a:latin typeface="Calibri" panose="020F0502020204030204" pitchFamily="34" charset="0"/>
            </a:endParaRPr>
          </a:p>
          <a:p>
            <a:pPr marL="0" marR="0">
              <a:spcBef>
                <a:spcPts val="0"/>
              </a:spcBef>
              <a:spcAft>
                <a:spcPts val="0"/>
              </a:spcAft>
            </a:pPr>
            <a:r>
              <a:rPr lang="en-GB" sz="1200" b="1" dirty="0">
                <a:effectLst/>
                <a:latin typeface="Calibri" panose="020F0502020204030204" pitchFamily="34" charset="0"/>
              </a:rPr>
              <a:t>2. Situation: </a:t>
            </a:r>
            <a:r>
              <a:rPr lang="en-GB" sz="1200" dirty="0">
                <a:effectLst/>
                <a:latin typeface="Calibri" panose="020F0502020204030204" pitchFamily="34" charset="0"/>
              </a:rPr>
              <a:t>In this case, we will work with an example dataset with a large number (&gt;50K) of images. These images are taken of traffic signs situated in Germany (and so follow German standards). Images are of varying size and quality, and taken from different lateral angles and elevations.</a:t>
            </a:r>
          </a:p>
          <a:p>
            <a:pPr marL="0" marR="0">
              <a:spcBef>
                <a:spcPts val="0"/>
              </a:spcBef>
              <a:spcAft>
                <a:spcPts val="0"/>
              </a:spcAft>
            </a:pPr>
            <a:endParaRPr lang="en-GB" sz="1200" dirty="0">
              <a:latin typeface="Calibri" panose="020F0502020204030204" pitchFamily="34" charset="0"/>
            </a:endParaRPr>
          </a:p>
          <a:p>
            <a:pPr marL="0" marR="0">
              <a:spcBef>
                <a:spcPts val="0"/>
              </a:spcBef>
              <a:spcAft>
                <a:spcPts val="0"/>
              </a:spcAft>
            </a:pPr>
            <a:r>
              <a:rPr lang="en-GB" sz="1200" b="1" dirty="0">
                <a:effectLst/>
                <a:latin typeface="Calibri" panose="020F0502020204030204" pitchFamily="34" charset="0"/>
              </a:rPr>
              <a:t>3. </a:t>
            </a:r>
            <a:r>
              <a:rPr lang="en-GB" sz="1200" b="1" dirty="0">
                <a:latin typeface="Calibri" panose="020F0502020204030204" pitchFamily="34" charset="0"/>
              </a:rPr>
              <a:t>What does success look like?</a:t>
            </a:r>
            <a:r>
              <a:rPr lang="en-GB" sz="1200" dirty="0">
                <a:latin typeface="Calibri" panose="020F0502020204030204" pitchFamily="34" charset="0"/>
              </a:rPr>
              <a:t> Given the potential negative outcomes of failure to correctly identify traffic signs in “real world” scenarios, we should be attempting to correctly identify 100% of all signs encountered. We should also ensure that the classification system “fails safe”, so in any situation where a traffic sign cannot be definitively identified, we unambiguously point out this failure.</a:t>
            </a:r>
          </a:p>
          <a:p>
            <a:pPr marL="0" marR="0">
              <a:spcBef>
                <a:spcPts val="0"/>
              </a:spcBef>
              <a:spcAft>
                <a:spcPts val="0"/>
              </a:spcAft>
            </a:pPr>
            <a:endParaRPr lang="en-GB" sz="1200" dirty="0">
              <a:effectLst/>
              <a:latin typeface="Calibri" panose="020F0502020204030204" pitchFamily="34" charset="0"/>
            </a:endParaRPr>
          </a:p>
          <a:p>
            <a:pPr marL="0" marR="0">
              <a:spcBef>
                <a:spcPts val="0"/>
              </a:spcBef>
              <a:spcAft>
                <a:spcPts val="0"/>
              </a:spcAft>
            </a:pPr>
            <a:r>
              <a:rPr lang="en-GB" sz="1200" b="1" dirty="0">
                <a:latin typeface="Calibri" panose="020F0502020204030204" pitchFamily="34" charset="0"/>
              </a:rPr>
              <a:t>4. Project plan: </a:t>
            </a:r>
            <a:r>
              <a:rPr lang="en-GB" sz="1200" i="1" dirty="0">
                <a:latin typeface="Calibri" panose="020F0502020204030204" pitchFamily="34" charset="0"/>
              </a:rPr>
              <a:t>Briefly mention potential tools and technologies? Not sure we need a full project plan/schedule for such a minor piece of work.</a:t>
            </a:r>
            <a:endParaRPr lang="en-GB" sz="1200" b="1" i="1" dirty="0">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2508556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042894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The dataset was made available via Kaggle.</a:t>
            </a:r>
          </a:p>
          <a:p>
            <a:pPr marL="228600" indent="-228600">
              <a:buAutoNum type="arabicPeriod"/>
            </a:pPr>
            <a:endParaRPr lang="en-GB" dirty="0"/>
          </a:p>
          <a:p>
            <a:pPr marL="228600" indent="-228600">
              <a:buAutoNum type="arabicPeriod"/>
            </a:pPr>
            <a:r>
              <a:rPr lang="en-GB" dirty="0"/>
              <a:t>Utilising the standard Windows file explorer utility, it has been established that the dataset consists of two directories: a “train” directory of 39,209 images, and a “test” directory of 12,629 images. The “train” directory” provided has already been divided up into 43 directories, each representing a single class of traffic sign. Each image is in PNG (Portable Network Graphic) format. The size of the image (number of horizontal and vertical pixels in an image) is unknown, but  while initially the exact method for classifying images has not been determined, it is expected that any training algorithm will need consistent image inputs. Therefore images with the highest and lowest pixel-counts will likely need to be determined.</a:t>
            </a:r>
          </a:p>
          <a:p>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3603923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2179882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jmmnews.com/doing-auto-netnography-on-online-communiti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hyperlink" Target="https://libraries.uta.edu/about/friends/jo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eg"/><Relationship Id="rId7" Type="http://schemas.openxmlformats.org/officeDocument/2006/relationships/hyperlink" Target="https://creativecommons.org/licenses/by-sa/3.0/"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it.wikipedia.org/wiki/File:C34-2.SVG" TargetMode="External"/><Relationship Id="rId11" Type="http://schemas.openxmlformats.org/officeDocument/2006/relationships/hyperlink" Target="https://flashdecks.com/decks/clne/m6-modalverben" TargetMode="External"/><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5.jpeg"/><Relationship Id="rId9" Type="http://schemas.openxmlformats.org/officeDocument/2006/relationships/hyperlink" Target="https://pixabay.com/fr/danger-chute-roches-909905/"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blog.trustico.com/tech/musk-tesla-full-autonomous-production.php" TargetMode="External"/><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scherlund.blogspot.com/2017/12/overcoming-challenges-of-machine.html" TargetMode="External"/><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hyperlink" Target="http://travel.stackexchange.com/questions/58337/what-are-the-rules-to-be-aware-of-on-a-road-with-a-sign-that-indicates-rocks-mig" TargetMode="External"/><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hyperlink" Target="https://www.codingninjas.com/codestudio/library/traffic-sign-recognition-using-cnn" TargetMode="External"/><Relationship Id="rId2" Type="http://schemas.openxmlformats.org/officeDocument/2006/relationships/image" Target="../media/image39.jpeg"/><Relationship Id="rId1" Type="http://schemas.openxmlformats.org/officeDocument/2006/relationships/slideLayout" Target="../slideLayouts/slideLayout12.xml"/><Relationship Id="rId6" Type="http://schemas.openxmlformats.org/officeDocument/2006/relationships/hyperlink" Target="https://www.youtube.com/watch?v=Vtc64rPHZ6I" TargetMode="External"/><Relationship Id="rId5" Type="http://schemas.openxmlformats.org/officeDocument/2006/relationships/hyperlink" Target="https://www.geeksforgeeks.org/traffic-signs-recognition-using-cnn-and-keras-in-python/" TargetMode="External"/><Relationship Id="rId4" Type="http://schemas.openxmlformats.org/officeDocument/2006/relationships/hyperlink" Target="https://www.kaggle.com/datasets/meowmeowmeowmeowmeow/gtsrb-german-traffic-sig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businesswire.com/news/home/20171130005530/en/Key-Insights-on-the-Automotive-Traffic-Sign-Recognition-Market-Technavio"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1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0" name="Freeform: Shape 1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2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2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Shape 2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4" name="Rectangle 2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4" y="549275"/>
            <a:ext cx="5437186" cy="2663806"/>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Traffic Sign Recognition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1" b="33826"/>
          <a:stretch/>
        </p:blipFill>
        <p:spPr>
          <a:xfrm>
            <a:off x="6557147" y="3429002"/>
            <a:ext cx="5632453" cy="3428999"/>
          </a:xfrm>
          <a:custGeom>
            <a:avLst/>
            <a:gdLst/>
            <a:ahLst/>
            <a:cxnLst/>
            <a:rect l="l" t="t" r="r" b="b"/>
            <a:pathLst>
              <a:path w="5632453" h="3428999">
                <a:moveTo>
                  <a:pt x="0" y="0"/>
                </a:moveTo>
                <a:lnTo>
                  <a:pt x="5632453" y="0"/>
                </a:lnTo>
                <a:lnTo>
                  <a:pt x="5632453" y="3428999"/>
                </a:lnTo>
                <a:lnTo>
                  <a:pt x="0" y="3428999"/>
                </a:lnTo>
                <a:close/>
              </a:path>
            </a:pathLst>
          </a:custGeom>
        </p:spPr>
      </p:pic>
      <p:sp>
        <p:nvSpPr>
          <p:cNvPr id="35" name="Rectangle 26">
            <a:extLst>
              <a:ext uri="{FF2B5EF4-FFF2-40B4-BE49-F238E27FC236}">
                <a16:creationId xmlns:a16="http://schemas.microsoft.com/office/drawing/2014/main" id="{A16EB032-3F37-4641-A90D-DC9B574EB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409936"/>
            <a:ext cx="5437187" cy="2682889"/>
          </a:xfrm>
        </p:spPr>
        <p:txBody>
          <a:bodyPr vert="horz" wrap="square" lIns="0" tIns="0" rIns="0" bIns="0" rtlCol="0" anchor="t">
            <a:normAutofit/>
          </a:bodyPr>
          <a:lstStyle/>
          <a:p>
            <a:pPr>
              <a:buFont typeface="Arial" panose="020B0604020202020204" pitchFamily="34" charset="0"/>
              <a:buChar char="•"/>
            </a:pPr>
            <a:r>
              <a:rPr lang="en-US" sz="2400" dirty="0"/>
              <a:t>Mirna </a:t>
            </a:r>
            <a:r>
              <a:rPr lang="en-US" sz="2400" dirty="0" err="1"/>
              <a:t>Dabagh</a:t>
            </a:r>
            <a:endParaRPr lang="en-US" sz="2400" dirty="0"/>
          </a:p>
          <a:p>
            <a:pPr>
              <a:buFont typeface="Arial" panose="020B0604020202020204" pitchFamily="34" charset="0"/>
              <a:buChar char="•"/>
            </a:pPr>
            <a:r>
              <a:rPr lang="en-US" sz="2400" dirty="0"/>
              <a:t>Charles Brook</a:t>
            </a:r>
          </a:p>
          <a:p>
            <a:pPr>
              <a:buFont typeface="Arial" panose="020B0604020202020204" pitchFamily="34" charset="0"/>
              <a:buChar char="•"/>
            </a:pPr>
            <a:r>
              <a:rPr lang="en-US" sz="2400" dirty="0"/>
              <a:t>Shamim Munshi</a:t>
            </a:r>
          </a:p>
        </p:txBody>
      </p:sp>
      <p:pic>
        <p:nvPicPr>
          <p:cNvPr id="7" name="Picture 8" descr="Self-driving cars, Autonomous Vehicles, Machine Learning, Artificial Intelligence, U.S. Patent, U.S. Patent and Trademark Office, Autonomous Systems">
            <a:extLst>
              <a:ext uri="{FF2B5EF4-FFF2-40B4-BE49-F238E27FC236}">
                <a16:creationId xmlns:a16="http://schemas.microsoft.com/office/drawing/2014/main" id="{FB1DB0FE-0D82-6486-E1AC-116776305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8913" y="3693"/>
            <a:ext cx="5632454" cy="340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Data Understanding</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What data do we have/ need?</a:t>
            </a:r>
          </a:p>
          <a:p>
            <a:pPr marL="0" indent="0">
              <a:lnSpc>
                <a:spcPct val="100000"/>
              </a:lnSpc>
              <a:buNone/>
            </a:pPr>
            <a:r>
              <a:rPr lang="en-US" dirty="0"/>
              <a:t>Is the data clean?</a:t>
            </a: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10</a:t>
            </a:fld>
            <a:endParaRPr lang="en-US"/>
          </a:p>
        </p:txBody>
      </p:sp>
    </p:spTree>
    <p:extLst>
      <p:ext uri="{BB962C8B-B14F-4D97-AF65-F5344CB8AC3E}">
        <p14:creationId xmlns:p14="http://schemas.microsoft.com/office/powerpoint/2010/main" val="355234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624072" y="3171132"/>
            <a:ext cx="5350533" cy="3384550"/>
          </a:xfrm>
        </p:spPr>
        <p:txBody>
          <a:bodyPr>
            <a:normAutofit fontScale="90000"/>
          </a:bodyPr>
          <a:lstStyle/>
          <a:p>
            <a:pPr lvl="0">
              <a:lnSpc>
                <a:spcPct val="107000"/>
              </a:lnSpc>
            </a:pPr>
            <a:r>
              <a:rPr lang="en-GB" sz="2400" b="1" i="1" dirty="0">
                <a:effectLst/>
                <a:latin typeface="Arimo-Italic"/>
                <a:ea typeface="Calibri" panose="020F0502020204030204" pitchFamily="34" charset="0"/>
                <a:cs typeface="Arimo-Italic"/>
              </a:rPr>
              <a:t>Collect initial data:</a:t>
            </a:r>
            <a:br>
              <a:rPr lang="en-GB" sz="2400" i="1" dirty="0">
                <a:effectLst/>
                <a:latin typeface="Arimo-Italic"/>
                <a:ea typeface="Calibri" panose="020F0502020204030204" pitchFamily="34" charset="0"/>
                <a:cs typeface="Arimo-Italic"/>
              </a:rPr>
            </a:br>
            <a:r>
              <a:rPr lang="en-GB" sz="2400" i="1" dirty="0">
                <a:effectLst/>
                <a:latin typeface="Arimo-Italic"/>
                <a:ea typeface="Calibri" panose="020F0502020204030204" pitchFamily="34" charset="0"/>
                <a:cs typeface="Arimo-Italic"/>
              </a:rPr>
              <a:t> </a:t>
            </a:r>
            <a:r>
              <a:rPr lang="en-GB" sz="2400" dirty="0">
                <a:effectLst/>
                <a:latin typeface="Arimo-Italic"/>
                <a:ea typeface="Calibri" panose="020F0502020204030204" pitchFamily="34" charset="0"/>
                <a:cs typeface="Arimo-Italic"/>
              </a:rPr>
              <a:t>Acquire the necessary data and (if necessary) load it into your analysis tool.</a:t>
            </a:r>
            <a:br>
              <a:rPr lang="en-GB" sz="2400" dirty="0">
                <a:effectLst/>
                <a:latin typeface="Arimo-Italic"/>
                <a:ea typeface="Calibri" panose="020F0502020204030204" pitchFamily="34" charset="0"/>
                <a:cs typeface="Arimo-Italic"/>
              </a:rPr>
            </a:br>
            <a:br>
              <a:rPr lang="en-GB" sz="2400" dirty="0">
                <a:effectLst/>
                <a:latin typeface="Arimo-Italic"/>
                <a:ea typeface="Calibri" panose="020F0502020204030204" pitchFamily="34" charset="0"/>
                <a:cs typeface="Arimo-Italic"/>
              </a:rPr>
            </a:br>
            <a:r>
              <a:rPr lang="en-GB" sz="2400" b="1" i="1" dirty="0">
                <a:effectLst/>
                <a:latin typeface="Arimo-Italic"/>
                <a:ea typeface="Calibri" panose="020F0502020204030204" pitchFamily="34" charset="0"/>
                <a:cs typeface="Arimo-Italic"/>
              </a:rPr>
              <a:t>Describe data:</a:t>
            </a:r>
            <a:br>
              <a:rPr lang="en-GB" sz="2400" i="1" dirty="0">
                <a:effectLst/>
                <a:latin typeface="Arimo-Italic"/>
                <a:ea typeface="Calibri" panose="020F0502020204030204" pitchFamily="34" charset="0"/>
                <a:cs typeface="Arimo-Italic"/>
              </a:rPr>
            </a:br>
            <a:r>
              <a:rPr lang="en-GB" sz="2400" dirty="0">
                <a:effectLst/>
                <a:latin typeface="Arimo-Italic"/>
                <a:ea typeface="Calibri" panose="020F0502020204030204" pitchFamily="34" charset="0"/>
                <a:cs typeface="Arimo-Italic"/>
              </a:rPr>
              <a:t>Examine the data and document its surface properties like data format, number of records, or field identities.</a:t>
            </a:r>
            <a:br>
              <a:rPr lang="en-GB" sz="2400" dirty="0">
                <a:effectLst/>
                <a:latin typeface="Arimo-Italic"/>
                <a:ea typeface="Calibri" panose="020F0502020204030204" pitchFamily="34" charset="0"/>
                <a:cs typeface="Arimo-Italic"/>
              </a:rPr>
            </a:br>
            <a:br>
              <a:rPr lang="en-GB" sz="2400" dirty="0">
                <a:effectLst/>
                <a:latin typeface="Arimo-Italic"/>
                <a:ea typeface="Calibri" panose="020F0502020204030204" pitchFamily="34" charset="0"/>
                <a:cs typeface="Arimo-Italic"/>
              </a:rPr>
            </a:br>
            <a:r>
              <a:rPr lang="en-GB" sz="2400" b="1" i="1" dirty="0">
                <a:effectLst/>
                <a:latin typeface="Arimo-Italic"/>
                <a:ea typeface="Calibri" panose="020F0502020204030204" pitchFamily="34" charset="0"/>
                <a:cs typeface="Arimo-Italic"/>
              </a:rPr>
              <a:t>Explore data:</a:t>
            </a:r>
            <a:br>
              <a:rPr lang="en-GB" sz="2400" i="1" dirty="0">
                <a:effectLst/>
                <a:latin typeface="Arimo-Italic"/>
                <a:ea typeface="Calibri" panose="020F0502020204030204" pitchFamily="34" charset="0"/>
                <a:cs typeface="Arimo-Italic"/>
              </a:rPr>
            </a:br>
            <a:r>
              <a:rPr lang="en-GB" sz="2400" dirty="0">
                <a:effectLst/>
                <a:latin typeface="Arimo-Italic"/>
                <a:ea typeface="Calibri" panose="020F0502020204030204" pitchFamily="34" charset="0"/>
                <a:cs typeface="Arimo-Italic"/>
              </a:rPr>
              <a:t>Dig deeper into the data. Query it, visualize it, and identify relationships among the data.</a:t>
            </a:r>
            <a:br>
              <a:rPr lang="en-GB" sz="2400" dirty="0">
                <a:effectLst/>
                <a:latin typeface="Arimo-Italic"/>
                <a:ea typeface="Calibri" panose="020F0502020204030204" pitchFamily="34" charset="0"/>
                <a:cs typeface="Arimo-Italic"/>
              </a:rPr>
            </a:br>
            <a:br>
              <a:rPr lang="en-GB" sz="2400" dirty="0">
                <a:effectLst/>
                <a:latin typeface="Arimo-Italic"/>
                <a:ea typeface="Calibri" panose="020F0502020204030204" pitchFamily="34" charset="0"/>
                <a:cs typeface="Arimo-Italic"/>
              </a:rPr>
            </a:br>
            <a:r>
              <a:rPr lang="en-GB" sz="2400" b="1" i="1" dirty="0">
                <a:effectLst/>
                <a:latin typeface="Arimo-Italic"/>
                <a:ea typeface="Calibri" panose="020F0502020204030204" pitchFamily="34" charset="0"/>
                <a:cs typeface="Arimo-Italic"/>
              </a:rPr>
              <a:t>Verify data quality:</a:t>
            </a:r>
            <a:br>
              <a:rPr lang="en-GB" sz="2400" i="1" dirty="0">
                <a:effectLst/>
                <a:latin typeface="Arimo-Italic"/>
                <a:ea typeface="Calibri" panose="020F0502020204030204" pitchFamily="34" charset="0"/>
                <a:cs typeface="Arimo-Italic"/>
              </a:rPr>
            </a:br>
            <a:r>
              <a:rPr lang="en-GB" sz="2400" dirty="0">
                <a:effectLst/>
                <a:latin typeface="Arimo-Italic"/>
                <a:ea typeface="Calibri" panose="020F0502020204030204" pitchFamily="34" charset="0"/>
                <a:cs typeface="Arimo-Italic"/>
              </a:rPr>
              <a:t>How clean/dirty is the data? Document any quality issues.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pic>
        <p:nvPicPr>
          <p:cNvPr id="5" name="Picture Placeholder 4">
            <a:extLst>
              <a:ext uri="{FF2B5EF4-FFF2-40B4-BE49-F238E27FC236}">
                <a16:creationId xmlns:a16="http://schemas.microsoft.com/office/drawing/2014/main" id="{2DEEC659-FCA6-03F1-AD76-16EE1F6578AB}"/>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23640" r="23640"/>
          <a:stretch>
            <a:fillRect/>
          </a:stretch>
        </p:blipFill>
        <p:spPr>
          <a:xfrm>
            <a:off x="6435540" y="670700"/>
            <a:ext cx="5132388" cy="5132388"/>
          </a:xfrm>
        </p:spPr>
      </p:pic>
    </p:spTree>
    <p:extLst>
      <p:ext uri="{BB962C8B-B14F-4D97-AF65-F5344CB8AC3E}">
        <p14:creationId xmlns:p14="http://schemas.microsoft.com/office/powerpoint/2010/main" val="254045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 name="Freeform: Shape 1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363888" y="318126"/>
            <a:ext cx="3565524" cy="1536043"/>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Import Libraries</a:t>
            </a:r>
          </a:p>
        </p:txBody>
      </p:sp>
      <p:sp>
        <p:nvSpPr>
          <p:cNvPr id="3" name="TextBox 2">
            <a:extLst>
              <a:ext uri="{FF2B5EF4-FFF2-40B4-BE49-F238E27FC236}">
                <a16:creationId xmlns:a16="http://schemas.microsoft.com/office/drawing/2014/main" id="{C7AC5DF4-C655-566F-8DDC-556ED9EA86D3}"/>
              </a:ext>
            </a:extLst>
          </p:cNvPr>
          <p:cNvSpPr txBox="1"/>
          <p:nvPr/>
        </p:nvSpPr>
        <p:spPr>
          <a:xfrm>
            <a:off x="361901" y="2073578"/>
            <a:ext cx="4666343" cy="3414425"/>
          </a:xfrm>
          <a:prstGeom prst="rect">
            <a:avLst/>
          </a:prstGeom>
        </p:spPr>
        <p:txBody>
          <a:bodyPr vert="horz" wrap="square" lIns="0" tIns="0" rIns="0" bIns="0" rtlCol="0" anchor="t">
            <a:noAutofit/>
          </a:bodyPr>
          <a:lstStyle/>
          <a:p>
            <a:pPr algn="l" fontAlgn="base">
              <a:buFont typeface="Arial" panose="020B0604020202020204" pitchFamily="34" charset="0"/>
              <a:buChar char="•"/>
            </a:pPr>
            <a:r>
              <a:rPr lang="en-US" sz="2000" b="1" i="0" dirty="0">
                <a:effectLst/>
                <a:latin typeface="+mj-lt"/>
              </a:rPr>
              <a:t>NumPy</a:t>
            </a:r>
            <a:r>
              <a:rPr lang="en-US" sz="2000" b="0" i="0" dirty="0">
                <a:effectLst/>
                <a:latin typeface="+mj-lt"/>
              </a:rPr>
              <a:t>– NumPy arrays are very fast and can perform large computations in a very short time.</a:t>
            </a:r>
          </a:p>
          <a:p>
            <a:pPr algn="l" fontAlgn="base">
              <a:buFont typeface="Arial" panose="020B0604020202020204" pitchFamily="34" charset="0"/>
              <a:buChar char="•"/>
            </a:pPr>
            <a:endParaRPr lang="en-US" sz="2000" b="0" i="0" dirty="0">
              <a:effectLst/>
              <a:latin typeface="+mj-lt"/>
            </a:endParaRPr>
          </a:p>
          <a:p>
            <a:pPr algn="l" fontAlgn="base">
              <a:buFont typeface="Arial" panose="020B0604020202020204" pitchFamily="34" charset="0"/>
              <a:buChar char="•"/>
            </a:pPr>
            <a:r>
              <a:rPr lang="en-US" sz="2000" b="1" i="0" dirty="0" err="1">
                <a:effectLst/>
                <a:latin typeface="+mj-lt"/>
              </a:rPr>
              <a:t>MatPlotLib</a:t>
            </a:r>
            <a:r>
              <a:rPr lang="en-US" sz="2000" b="0" i="0" dirty="0">
                <a:effectLst/>
                <a:latin typeface="+mj-lt"/>
              </a:rPr>
              <a:t>– This library is used to draw </a:t>
            </a:r>
            <a:r>
              <a:rPr lang="en-US" sz="2000" b="0" i="0" dirty="0" err="1">
                <a:effectLst/>
                <a:latin typeface="+mj-lt"/>
              </a:rPr>
              <a:t>visualisations</a:t>
            </a:r>
            <a:r>
              <a:rPr lang="en-US" sz="2000" b="0" i="0" dirty="0">
                <a:effectLst/>
                <a:latin typeface="+mj-lt"/>
              </a:rPr>
              <a:t>.</a:t>
            </a:r>
          </a:p>
          <a:p>
            <a:pPr algn="l" fontAlgn="base">
              <a:buFont typeface="Arial" panose="020B0604020202020204" pitchFamily="34" charset="0"/>
              <a:buChar char="•"/>
            </a:pPr>
            <a:endParaRPr lang="en-US" sz="2000" b="0" i="0" dirty="0">
              <a:effectLst/>
              <a:latin typeface="+mj-lt"/>
            </a:endParaRPr>
          </a:p>
          <a:p>
            <a:pPr algn="l" fontAlgn="base">
              <a:buFont typeface="Arial" panose="020B0604020202020204" pitchFamily="34" charset="0"/>
              <a:buChar char="•"/>
            </a:pPr>
            <a:r>
              <a:rPr lang="en-US" sz="2000" b="1" i="0" dirty="0">
                <a:effectLst/>
                <a:latin typeface="+mj-lt"/>
              </a:rPr>
              <a:t>PIL</a:t>
            </a:r>
            <a:r>
              <a:rPr lang="en-US" sz="2000" b="0" i="0" dirty="0">
                <a:effectLst/>
                <a:latin typeface="+mj-lt"/>
              </a:rPr>
              <a:t> - Python Imaging Library uses lightweight image processing tools for editing, creating &amp; saving images.</a:t>
            </a:r>
          </a:p>
          <a:p>
            <a:pPr algn="l" fontAlgn="base"/>
            <a:endParaRPr lang="en-US" sz="2000" b="0" i="0" dirty="0">
              <a:effectLst/>
              <a:latin typeface="+mj-lt"/>
            </a:endParaRPr>
          </a:p>
          <a:p>
            <a:pPr algn="l" fontAlgn="base">
              <a:buFont typeface="Arial" panose="020B0604020202020204" pitchFamily="34" charset="0"/>
              <a:buChar char="•"/>
            </a:pPr>
            <a:r>
              <a:rPr lang="en-US" sz="2000" b="1" i="0" dirty="0" err="1">
                <a:effectLst/>
                <a:latin typeface="+mj-lt"/>
              </a:rPr>
              <a:t>Tensorflow</a:t>
            </a:r>
            <a:r>
              <a:rPr lang="en-US" sz="2000" b="1" i="0" dirty="0">
                <a:effectLst/>
                <a:latin typeface="+mj-lt"/>
              </a:rPr>
              <a:t> </a:t>
            </a:r>
            <a:r>
              <a:rPr lang="en-US" sz="2000" b="0" i="0" dirty="0">
                <a:effectLst/>
                <a:latin typeface="+mj-lt"/>
              </a:rPr>
              <a:t>–Provides range of functions to achieve complex functionalities with single lines of code.</a:t>
            </a:r>
          </a:p>
        </p:txBody>
      </p:sp>
      <p:pic>
        <p:nvPicPr>
          <p:cNvPr id="7" name="Picture 6" descr="A picture containing text, shelf, library, book">
            <a:extLst>
              <a:ext uri="{FF2B5EF4-FFF2-40B4-BE49-F238E27FC236}">
                <a16:creationId xmlns:a16="http://schemas.microsoft.com/office/drawing/2014/main" id="{428D928C-7116-C796-A990-01E501EB26E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7246" b="2"/>
          <a:stretch/>
        </p:blipFill>
        <p:spPr>
          <a:xfrm>
            <a:off x="5270672" y="69166"/>
            <a:ext cx="6923316"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22" name="Rectangle 21">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pic>
        <p:nvPicPr>
          <p:cNvPr id="2" name="Picture 1" descr="Graphical user interface, text&#10;&#10;Description automatically generated">
            <a:extLst>
              <a:ext uri="{FF2B5EF4-FFF2-40B4-BE49-F238E27FC236}">
                <a16:creationId xmlns:a16="http://schemas.microsoft.com/office/drawing/2014/main" id="{34A81548-7A22-7127-CB50-5C3374607DD7}"/>
              </a:ext>
            </a:extLst>
          </p:cNvPr>
          <p:cNvPicPr>
            <a:picLocks noChangeAspect="1"/>
          </p:cNvPicPr>
          <p:nvPr/>
        </p:nvPicPr>
        <p:blipFill rotWithShape="1">
          <a:blip r:embed="rId5"/>
          <a:srcRect l="2801" t="12773" r="38852" b="56863"/>
          <a:stretch/>
        </p:blipFill>
        <p:spPr>
          <a:xfrm>
            <a:off x="6730229" y="2546431"/>
            <a:ext cx="3870484" cy="2082373"/>
          </a:xfrm>
          <a:prstGeom prst="rect">
            <a:avLst/>
          </a:prstGeom>
        </p:spPr>
      </p:pic>
    </p:spTree>
    <p:extLst>
      <p:ext uri="{BB962C8B-B14F-4D97-AF65-F5344CB8AC3E}">
        <p14:creationId xmlns:p14="http://schemas.microsoft.com/office/powerpoint/2010/main" val="297987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96" name="Group 309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097" name="Freeform: Shape 309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98" name="Oval 309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9" name="Oval 309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00" name="Freeform: Shape 309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102" name="Rectangle 310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50862" y="580363"/>
            <a:ext cx="5437188" cy="1333055"/>
          </a:xfrm>
        </p:spPr>
        <p:txBody>
          <a:bodyPr vert="horz" wrap="square" lIns="0" tIns="0" rIns="0" bIns="0" rtlCol="0" anchor="t" anchorCtr="0">
            <a:normAutofit/>
          </a:bodyPr>
          <a:lstStyle/>
          <a:p>
            <a:r>
              <a:rPr lang="en-US" kern="1200" dirty="0">
                <a:solidFill>
                  <a:schemeClr val="tx1"/>
                </a:solidFill>
                <a:latin typeface="+mj-lt"/>
                <a:ea typeface="+mj-ea"/>
                <a:cs typeface="+mj-cs"/>
              </a:rPr>
              <a:t>Load &amp; Extract Dataset</a:t>
            </a:r>
          </a:p>
        </p:txBody>
      </p:sp>
      <p:grpSp>
        <p:nvGrpSpPr>
          <p:cNvPr id="3104" name="Group 3103">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3105" name="Freeform: Shape 3104">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06" name="Oval 3105">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074" name="Picture 2" descr="How to zip/unzip files on Google Colab or Jupyter Notebook | by Vijay  Maurya | Medium">
            <a:extLst>
              <a:ext uri="{FF2B5EF4-FFF2-40B4-BE49-F238E27FC236}">
                <a16:creationId xmlns:a16="http://schemas.microsoft.com/office/drawing/2014/main" id="{1472B0A8-CAE4-2708-E1EF-C8E8CBC770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37" r="24946"/>
          <a:stretch/>
        </p:blipFill>
        <p:spPr bwMode="auto">
          <a:xfrm>
            <a:off x="550863" y="2530474"/>
            <a:ext cx="2887200" cy="3779838"/>
          </a:xfrm>
          <a:custGeom>
            <a:avLst/>
            <a:gdLst/>
            <a:ahLst/>
            <a:cxnLst/>
            <a:rect l="l" t="t" r="r" b="b"/>
            <a:pathLst>
              <a:path w="2887200" h="3779838">
                <a:moveTo>
                  <a:pt x="0" y="0"/>
                </a:moveTo>
                <a:lnTo>
                  <a:pt x="2887200" y="0"/>
                </a:lnTo>
                <a:lnTo>
                  <a:pt x="2887200" y="3779838"/>
                </a:lnTo>
                <a:lnTo>
                  <a:pt x="0" y="3779838"/>
                </a:lnTo>
                <a:close/>
              </a:path>
            </a:pathLst>
          </a:custGeom>
          <a:noFill/>
          <a:extLst>
            <a:ext uri="{909E8E84-426E-40DD-AFC4-6F175D3DCCD1}">
              <a14:hiddenFill xmlns:a14="http://schemas.microsoft.com/office/drawing/2010/main">
                <a:solidFill>
                  <a:srgbClr val="FFFFFF"/>
                </a:solidFill>
              </a14:hiddenFill>
            </a:ext>
          </a:extLst>
        </p:spPr>
      </p:pic>
      <p:sp>
        <p:nvSpPr>
          <p:cNvPr id="3108" name="Oval 3107">
            <a:extLst>
              <a:ext uri="{FF2B5EF4-FFF2-40B4-BE49-F238E27FC236}">
                <a16:creationId xmlns:a16="http://schemas.microsoft.com/office/drawing/2014/main" id="{1AC4FAA8-29F9-468B-BCFF-A8B11A2A1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550415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pic>
        <p:nvPicPr>
          <p:cNvPr id="4" name="Picture 3" descr="Graphical user interface, text&#10;&#10;Description automatically generated">
            <a:extLst>
              <a:ext uri="{FF2B5EF4-FFF2-40B4-BE49-F238E27FC236}">
                <a16:creationId xmlns:a16="http://schemas.microsoft.com/office/drawing/2014/main" id="{BC126B19-0273-61F8-A7F8-8FC2BDCB0A65}"/>
              </a:ext>
            </a:extLst>
          </p:cNvPr>
          <p:cNvPicPr>
            <a:picLocks noChangeAspect="1"/>
          </p:cNvPicPr>
          <p:nvPr/>
        </p:nvPicPr>
        <p:blipFill rotWithShape="1">
          <a:blip r:embed="rId4"/>
          <a:srcRect t="40999" r="30875" b="4"/>
          <a:stretch/>
        </p:blipFill>
        <p:spPr>
          <a:xfrm>
            <a:off x="3438063" y="2530474"/>
            <a:ext cx="3247046" cy="3779838"/>
          </a:xfrm>
          <a:custGeom>
            <a:avLst/>
            <a:gdLst/>
            <a:ahLst/>
            <a:cxnLst/>
            <a:rect l="l" t="t" r="r" b="b"/>
            <a:pathLst>
              <a:path w="2887200" h="3779838">
                <a:moveTo>
                  <a:pt x="0" y="0"/>
                </a:moveTo>
                <a:lnTo>
                  <a:pt x="2887200" y="0"/>
                </a:lnTo>
                <a:lnTo>
                  <a:pt x="2887200" y="3779838"/>
                </a:lnTo>
                <a:lnTo>
                  <a:pt x="0" y="3779838"/>
                </a:lnTo>
                <a:close/>
              </a:path>
            </a:pathLst>
          </a:custGeom>
        </p:spPr>
      </p:pic>
      <p:sp>
        <p:nvSpPr>
          <p:cNvPr id="3" name="TextBox 2">
            <a:extLst>
              <a:ext uri="{FF2B5EF4-FFF2-40B4-BE49-F238E27FC236}">
                <a16:creationId xmlns:a16="http://schemas.microsoft.com/office/drawing/2014/main" id="{CF33BBDC-97C6-7EEE-D388-17356CBCD818}"/>
              </a:ext>
            </a:extLst>
          </p:cNvPr>
          <p:cNvSpPr txBox="1"/>
          <p:nvPr/>
        </p:nvSpPr>
        <p:spPr>
          <a:xfrm>
            <a:off x="7093733" y="1935212"/>
            <a:ext cx="4500562" cy="4572000"/>
          </a:xfrm>
          <a:prstGeom prst="rect">
            <a:avLst/>
          </a:prstGeom>
        </p:spPr>
        <p:txBody>
          <a:bodyPr vert="horz" wrap="square" lIns="0" tIns="0" rIns="0" bIns="0" rtlCol="0" anchor="t">
            <a:normAutofit/>
          </a:bodyPr>
          <a:lstStyle/>
          <a:p>
            <a:pPr marL="342900" indent="-228600">
              <a:lnSpc>
                <a:spcPct val="110000"/>
              </a:lnSpc>
              <a:spcAft>
                <a:spcPts val="800"/>
              </a:spcAft>
              <a:buFont typeface="Arial" panose="020B0604020202020204" pitchFamily="34" charset="0"/>
              <a:buChar char="•"/>
            </a:pPr>
            <a:r>
              <a:rPr lang="en-US" sz="2400" b="0" i="0" dirty="0">
                <a:solidFill>
                  <a:schemeClr val="tx1">
                    <a:alpha val="60000"/>
                  </a:schemeClr>
                </a:solidFill>
                <a:effectLst/>
                <a:latin typeface="+mj-lt"/>
              </a:rPr>
              <a:t>The dataset has 42 classes of Traffic Signs and a label.csv file.</a:t>
            </a:r>
          </a:p>
          <a:p>
            <a:pPr marL="342900" indent="-228600">
              <a:lnSpc>
                <a:spcPct val="110000"/>
              </a:lnSpc>
              <a:spcAft>
                <a:spcPts val="800"/>
              </a:spcAft>
              <a:buFont typeface="Arial" panose="020B0604020202020204" pitchFamily="34" charset="0"/>
              <a:buChar char="•"/>
            </a:pPr>
            <a:r>
              <a:rPr lang="en-US" sz="2400" b="0" i="0" dirty="0">
                <a:solidFill>
                  <a:schemeClr val="tx1">
                    <a:alpha val="60000"/>
                  </a:schemeClr>
                </a:solidFill>
                <a:effectLst/>
                <a:latin typeface="+mj-lt"/>
              </a:rPr>
              <a:t>The folder is in zip format that is then extracted.</a:t>
            </a:r>
          </a:p>
          <a:p>
            <a:pPr marL="342900" indent="-228600">
              <a:lnSpc>
                <a:spcPct val="110000"/>
              </a:lnSpc>
              <a:spcAft>
                <a:spcPts val="800"/>
              </a:spcAft>
              <a:buFont typeface="Arial" panose="020B0604020202020204" pitchFamily="34" charset="0"/>
              <a:buChar char="•"/>
            </a:pPr>
            <a:r>
              <a:rPr lang="en-US" sz="2400" b="0" i="0" dirty="0">
                <a:solidFill>
                  <a:schemeClr val="tx1">
                    <a:alpha val="60000"/>
                  </a:schemeClr>
                </a:solidFill>
                <a:effectLst/>
                <a:latin typeface="+mj-lt"/>
              </a:rPr>
              <a:t>All the images are then loaded in a single list in the form of an array</a:t>
            </a:r>
            <a:endParaRPr lang="en-US" sz="2400" dirty="0">
              <a:solidFill>
                <a:schemeClr val="tx1">
                  <a:alpha val="60000"/>
                </a:schemeClr>
              </a:solidFill>
              <a:latin typeface="+mj-lt"/>
            </a:endParaRPr>
          </a:p>
          <a:p>
            <a:pPr marL="342900" indent="-228600">
              <a:lnSpc>
                <a:spcPct val="110000"/>
              </a:lnSpc>
              <a:spcAft>
                <a:spcPts val="800"/>
              </a:spcAft>
              <a:buFont typeface="Arial" panose="020B0604020202020204" pitchFamily="34" charset="0"/>
              <a:buChar char="•"/>
            </a:pPr>
            <a:r>
              <a:rPr lang="en-US" sz="2400" b="0" i="0" dirty="0">
                <a:solidFill>
                  <a:schemeClr val="tx1">
                    <a:alpha val="60000"/>
                  </a:schemeClr>
                </a:solidFill>
                <a:effectLst/>
                <a:latin typeface="+mj-lt"/>
              </a:rPr>
              <a:t>To feed the image data to the CNN model, the data is first converted into a NumPy array.</a:t>
            </a:r>
          </a:p>
        </p:txBody>
      </p:sp>
    </p:spTree>
    <p:extLst>
      <p:ext uri="{BB962C8B-B14F-4D97-AF65-F5344CB8AC3E}">
        <p14:creationId xmlns:p14="http://schemas.microsoft.com/office/powerpoint/2010/main" val="28390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 name="Freeform: Shape 1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6675120" y="472257"/>
            <a:ext cx="4960140" cy="1997855"/>
          </a:xfrm>
        </p:spPr>
        <p:txBody>
          <a:bodyPr vert="horz" wrap="square" lIns="0" tIns="0" rIns="0" bIns="0" rtlCol="0" anchor="b" anchorCtr="0">
            <a:normAutofit/>
          </a:bodyPr>
          <a:lstStyle/>
          <a:p>
            <a:pPr>
              <a:lnSpc>
                <a:spcPct val="100000"/>
              </a:lnSpc>
            </a:pPr>
            <a:r>
              <a:rPr lang="en-US" dirty="0"/>
              <a:t>Data </a:t>
            </a:r>
            <a:r>
              <a:rPr lang="en-US" dirty="0" err="1"/>
              <a:t>Visualisation</a:t>
            </a:r>
            <a:endParaRPr lang="en-US" dirty="0"/>
          </a:p>
        </p:txBody>
      </p:sp>
      <p:pic>
        <p:nvPicPr>
          <p:cNvPr id="4" name="Picture 3" descr="Graphical user interface&#10;&#10;Description automatically generated">
            <a:extLst>
              <a:ext uri="{FF2B5EF4-FFF2-40B4-BE49-F238E27FC236}">
                <a16:creationId xmlns:a16="http://schemas.microsoft.com/office/drawing/2014/main" id="{A99697BF-E177-C8F5-09FF-DB18E46D6DF7}"/>
              </a:ext>
            </a:extLst>
          </p:cNvPr>
          <p:cNvPicPr>
            <a:picLocks noChangeAspect="1"/>
          </p:cNvPicPr>
          <p:nvPr/>
        </p:nvPicPr>
        <p:blipFill rotWithShape="1">
          <a:blip r:embed="rId3"/>
          <a:srcRect l="1914" r="15676"/>
          <a:stretch/>
        </p:blipFill>
        <p:spPr>
          <a:xfrm>
            <a:off x="0" y="0"/>
            <a:ext cx="6126480" cy="6857999"/>
          </a:xfrm>
          <a:custGeom>
            <a:avLst/>
            <a:gdLst/>
            <a:ahLst/>
            <a:cxnLst/>
            <a:rect l="l" t="t" r="r" b="b"/>
            <a:pathLst>
              <a:path w="5092062" h="5759450">
                <a:moveTo>
                  <a:pt x="0" y="0"/>
                </a:moveTo>
                <a:lnTo>
                  <a:pt x="5092062" y="0"/>
                </a:lnTo>
                <a:lnTo>
                  <a:pt x="5092062" y="5759450"/>
                </a:lnTo>
                <a:lnTo>
                  <a:pt x="0" y="5759450"/>
                </a:lnTo>
                <a:close/>
              </a:path>
            </a:pathLst>
          </a:custGeom>
        </p:spPr>
      </p:pic>
      <p:sp>
        <p:nvSpPr>
          <p:cNvPr id="3" name="TextBox 2">
            <a:extLst>
              <a:ext uri="{FF2B5EF4-FFF2-40B4-BE49-F238E27FC236}">
                <a16:creationId xmlns:a16="http://schemas.microsoft.com/office/drawing/2014/main" id="{C9569417-CEA7-EC1E-E103-C606882976E1}"/>
              </a:ext>
            </a:extLst>
          </p:cNvPr>
          <p:cNvSpPr txBox="1"/>
          <p:nvPr/>
        </p:nvSpPr>
        <p:spPr>
          <a:xfrm>
            <a:off x="6675120" y="2680129"/>
            <a:ext cx="4907205"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2400" b="0" i="0" dirty="0">
                <a:solidFill>
                  <a:schemeClr val="tx1">
                    <a:alpha val="60000"/>
                  </a:schemeClr>
                </a:solidFill>
                <a:effectLst/>
                <a:latin typeface="+mj-lt"/>
              </a:rPr>
              <a:t>Data </a:t>
            </a:r>
            <a:r>
              <a:rPr lang="en-US" sz="2400" b="0" i="0" dirty="0" err="1">
                <a:solidFill>
                  <a:schemeClr val="tx1">
                    <a:alpha val="60000"/>
                  </a:schemeClr>
                </a:solidFill>
                <a:effectLst/>
                <a:latin typeface="+mj-lt"/>
              </a:rPr>
              <a:t>visualisation</a:t>
            </a:r>
            <a:r>
              <a:rPr lang="en-US" sz="2400" b="0" i="0" dirty="0">
                <a:solidFill>
                  <a:schemeClr val="tx1">
                    <a:alpha val="60000"/>
                  </a:schemeClr>
                </a:solidFill>
                <a:effectLst/>
                <a:latin typeface="+mj-lt"/>
              </a:rPr>
              <a:t> means the </a:t>
            </a:r>
            <a:r>
              <a:rPr lang="en-US" sz="2400" b="0" i="0" dirty="0" err="1">
                <a:solidFill>
                  <a:schemeClr val="tx1">
                    <a:alpha val="60000"/>
                  </a:schemeClr>
                </a:solidFill>
                <a:effectLst/>
                <a:latin typeface="+mj-lt"/>
              </a:rPr>
              <a:t>visualisation</a:t>
            </a:r>
            <a:r>
              <a:rPr lang="en-US" sz="2400" b="0" i="0" dirty="0">
                <a:solidFill>
                  <a:schemeClr val="tx1">
                    <a:alpha val="60000"/>
                  </a:schemeClr>
                </a:solidFill>
                <a:effectLst/>
                <a:latin typeface="+mj-lt"/>
              </a:rPr>
              <a:t> of data to understand the key features of the dataset.</a:t>
            </a:r>
          </a:p>
          <a:p>
            <a:pPr indent="-228600">
              <a:lnSpc>
                <a:spcPct val="110000"/>
              </a:lnSpc>
              <a:spcAft>
                <a:spcPts val="800"/>
              </a:spcAft>
              <a:buFont typeface="Arial" panose="020B0604020202020204" pitchFamily="34" charset="0"/>
              <a:buChar char="•"/>
            </a:pPr>
            <a:r>
              <a:rPr lang="en-US" sz="2400" b="0" i="0" dirty="0">
                <a:solidFill>
                  <a:schemeClr val="tx1">
                    <a:alpha val="60000"/>
                  </a:schemeClr>
                </a:solidFill>
                <a:effectLst/>
                <a:latin typeface="+mj-lt"/>
              </a:rPr>
              <a:t>Once the dataset has been loaded, random images from the different folders can be </a:t>
            </a:r>
            <a:r>
              <a:rPr lang="en-US" sz="2400" b="0" i="0" dirty="0" err="1">
                <a:solidFill>
                  <a:schemeClr val="tx1">
                    <a:alpha val="60000"/>
                  </a:schemeClr>
                </a:solidFill>
                <a:effectLst/>
                <a:latin typeface="+mj-lt"/>
              </a:rPr>
              <a:t>visualised</a:t>
            </a:r>
            <a:r>
              <a:rPr lang="en-US" sz="2400" dirty="0">
                <a:solidFill>
                  <a:schemeClr val="tx1">
                    <a:alpha val="60000"/>
                  </a:schemeClr>
                </a:solidFill>
                <a:latin typeface="+mj-lt"/>
              </a:rPr>
              <a: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241744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Data Preparation</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How do we </a:t>
            </a:r>
            <a:r>
              <a:rPr lang="en-US" kern="1200" dirty="0" err="1">
                <a:latin typeface="+mn-lt"/>
                <a:ea typeface="+mn-ea"/>
                <a:cs typeface="+mn-cs"/>
              </a:rPr>
              <a:t>organise</a:t>
            </a:r>
            <a:r>
              <a:rPr lang="en-US" kern="1200" dirty="0">
                <a:latin typeface="+mn-lt"/>
                <a:ea typeface="+mn-ea"/>
                <a:cs typeface="+mn-cs"/>
              </a:rPr>
              <a:t> the data for modelling?</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15</a:t>
            </a:fld>
            <a:endParaRPr lang="en-US"/>
          </a:p>
        </p:txBody>
      </p:sp>
    </p:spTree>
    <p:extLst>
      <p:ext uri="{BB962C8B-B14F-4D97-AF65-F5344CB8AC3E}">
        <p14:creationId xmlns:p14="http://schemas.microsoft.com/office/powerpoint/2010/main" val="1904127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624072" y="3249667"/>
            <a:ext cx="5882236" cy="3384550"/>
          </a:xfrm>
        </p:spPr>
        <p:txBody>
          <a:bodyPr>
            <a:noAutofit/>
          </a:bodyPr>
          <a:lstStyle/>
          <a:p>
            <a:pPr lvl="0">
              <a:lnSpc>
                <a:spcPct val="107000"/>
              </a:lnSpc>
            </a:pPr>
            <a:r>
              <a:rPr lang="en-GB" sz="1800" b="1" i="1" dirty="0">
                <a:effectLst/>
                <a:latin typeface="Arimo-Italic"/>
                <a:ea typeface="Calibri" panose="020F0502020204030204" pitchFamily="34" charset="0"/>
                <a:cs typeface="Arimo-Italic"/>
              </a:rPr>
              <a:t>Select data:</a:t>
            </a:r>
            <a:br>
              <a:rPr lang="en-GB" sz="1800" i="1" dirty="0">
                <a:effectLst/>
                <a:latin typeface="Arimo-Italic"/>
                <a:ea typeface="Calibri" panose="020F0502020204030204" pitchFamily="34" charset="0"/>
                <a:cs typeface="Arimo-Italic"/>
              </a:rPr>
            </a:br>
            <a:r>
              <a:rPr lang="en-GB" sz="1800" dirty="0">
                <a:effectLst/>
                <a:latin typeface="Arimo-Italic"/>
                <a:ea typeface="Calibri" panose="020F0502020204030204" pitchFamily="34" charset="0"/>
                <a:cs typeface="Arimo-Italic"/>
              </a:rPr>
              <a:t>Determine which data sets will be used and document reasons for inclusion/exclusion.</a:t>
            </a:r>
            <a:br>
              <a:rPr lang="en-GB" sz="1800" dirty="0">
                <a:effectLst/>
                <a:latin typeface="Arimo-Italic"/>
                <a:ea typeface="Calibri" panose="020F0502020204030204" pitchFamily="34" charset="0"/>
                <a:cs typeface="Arimo-Italic"/>
              </a:rPr>
            </a:br>
            <a:br>
              <a:rPr lang="en-GB" sz="1800" dirty="0">
                <a:effectLst/>
                <a:latin typeface="Arimo-Italic"/>
                <a:ea typeface="Calibri" panose="020F0502020204030204" pitchFamily="34" charset="0"/>
                <a:cs typeface="Arimo-Italic"/>
              </a:rPr>
            </a:br>
            <a:r>
              <a:rPr lang="en-GB" sz="1800" b="1" i="1" dirty="0">
                <a:effectLst/>
                <a:latin typeface="Arimo-Italic"/>
                <a:ea typeface="Calibri" panose="020F0502020204030204" pitchFamily="34" charset="0"/>
                <a:cs typeface="Arimo-Italic"/>
              </a:rPr>
              <a:t>Clean data:</a:t>
            </a:r>
            <a:br>
              <a:rPr lang="en-GB" sz="1800" i="1" dirty="0">
                <a:effectLst/>
                <a:latin typeface="Arimo-Italic"/>
                <a:ea typeface="Calibri" panose="020F0502020204030204" pitchFamily="34" charset="0"/>
                <a:cs typeface="Arimo-Italic"/>
              </a:rPr>
            </a:br>
            <a:r>
              <a:rPr lang="en-GB" sz="1800" dirty="0">
                <a:effectLst/>
                <a:latin typeface="Arimo-Italic"/>
                <a:ea typeface="Calibri" panose="020F0502020204030204" pitchFamily="34" charset="0"/>
                <a:cs typeface="Arimo-Italic"/>
              </a:rPr>
              <a:t>Often this is the lengthiest task. Without it, you’ll likely fall victim to garbage-in, garbage-out. A common practice during this task is to correct, impute, or remove erroneous values.</a:t>
            </a:r>
            <a:br>
              <a:rPr lang="en-GB" sz="1800" dirty="0">
                <a:effectLst/>
                <a:latin typeface="Arimo-Italic"/>
                <a:ea typeface="Calibri" panose="020F0502020204030204" pitchFamily="34" charset="0"/>
                <a:cs typeface="Arimo-Italic"/>
              </a:rPr>
            </a:br>
            <a:br>
              <a:rPr lang="en-GB" sz="1800" dirty="0">
                <a:effectLst/>
                <a:latin typeface="Arimo-Italic"/>
                <a:ea typeface="Calibri" panose="020F0502020204030204" pitchFamily="34" charset="0"/>
                <a:cs typeface="Arimo-Italic"/>
              </a:rPr>
            </a:br>
            <a:r>
              <a:rPr lang="en-GB" sz="1800" b="1" i="1" dirty="0">
                <a:effectLst/>
                <a:latin typeface="Arimo-Italic"/>
                <a:ea typeface="Calibri" panose="020F0502020204030204" pitchFamily="34" charset="0"/>
                <a:cs typeface="Arimo-Italic"/>
              </a:rPr>
              <a:t>Construct data:</a:t>
            </a:r>
            <a:br>
              <a:rPr lang="en-GB" sz="1800" i="1" dirty="0">
                <a:effectLst/>
                <a:latin typeface="Arimo-Italic"/>
                <a:ea typeface="Calibri" panose="020F0502020204030204" pitchFamily="34" charset="0"/>
                <a:cs typeface="Arimo-Italic"/>
              </a:rPr>
            </a:br>
            <a:r>
              <a:rPr lang="en-GB" sz="1800" dirty="0">
                <a:effectLst/>
                <a:latin typeface="Arimo-Italic"/>
                <a:ea typeface="Calibri" panose="020F0502020204030204" pitchFamily="34" charset="0"/>
                <a:cs typeface="Arimo-Italic"/>
              </a:rPr>
              <a:t>Derive new attributes that will be helpful. For example, derive someone’s body mass index from height and weight fields.</a:t>
            </a:r>
            <a:br>
              <a:rPr lang="en-GB" sz="1800" dirty="0">
                <a:effectLst/>
                <a:latin typeface="Arimo-Italic"/>
                <a:ea typeface="Calibri" panose="020F0502020204030204" pitchFamily="34" charset="0"/>
                <a:cs typeface="Arimo-Italic"/>
              </a:rPr>
            </a:br>
            <a:br>
              <a:rPr lang="en-GB" sz="1800" dirty="0">
                <a:effectLst/>
                <a:latin typeface="Arimo-Italic"/>
                <a:ea typeface="Calibri" panose="020F0502020204030204" pitchFamily="34" charset="0"/>
                <a:cs typeface="Arimo-Italic"/>
              </a:rPr>
            </a:br>
            <a:r>
              <a:rPr lang="en-GB" sz="1800" b="1" i="1" dirty="0">
                <a:effectLst/>
                <a:latin typeface="Arimo-Italic"/>
                <a:ea typeface="Calibri" panose="020F0502020204030204" pitchFamily="34" charset="0"/>
                <a:cs typeface="Arimo-Italic"/>
              </a:rPr>
              <a:t>Integrate data:</a:t>
            </a:r>
            <a:br>
              <a:rPr lang="en-GB" sz="1800" i="1" dirty="0">
                <a:effectLst/>
                <a:latin typeface="Arimo-Italic"/>
                <a:ea typeface="Calibri" panose="020F0502020204030204" pitchFamily="34" charset="0"/>
                <a:cs typeface="Arimo-Italic"/>
              </a:rPr>
            </a:br>
            <a:r>
              <a:rPr lang="en-GB" sz="1800" dirty="0">
                <a:effectLst/>
                <a:latin typeface="Arimo-Italic"/>
                <a:ea typeface="Calibri" panose="020F0502020204030204" pitchFamily="34" charset="0"/>
                <a:cs typeface="Arimo-Italic"/>
              </a:rPr>
              <a:t>Create new data sets by combining data from multiple sources.</a:t>
            </a:r>
            <a:br>
              <a:rPr lang="en-GB" sz="1800" dirty="0">
                <a:effectLst/>
                <a:latin typeface="Arimo-Italic"/>
                <a:ea typeface="Calibri" panose="020F0502020204030204" pitchFamily="34" charset="0"/>
                <a:cs typeface="Arimo-Italic"/>
              </a:rPr>
            </a:br>
            <a:br>
              <a:rPr lang="en-GB" sz="1800" dirty="0">
                <a:effectLst/>
                <a:latin typeface="Arimo-Italic"/>
                <a:ea typeface="Calibri" panose="020F0502020204030204" pitchFamily="34" charset="0"/>
                <a:cs typeface="Arimo-Italic"/>
              </a:rPr>
            </a:br>
            <a:r>
              <a:rPr lang="en-GB" sz="1800" b="1" i="1" dirty="0">
                <a:effectLst/>
                <a:latin typeface="Arimo-Italic"/>
                <a:ea typeface="Calibri" panose="020F0502020204030204" pitchFamily="34" charset="0"/>
                <a:cs typeface="Arimo-Italic"/>
              </a:rPr>
              <a:t>Format data:</a:t>
            </a:r>
            <a:br>
              <a:rPr lang="en-GB" sz="1800" i="1" dirty="0">
                <a:effectLst/>
                <a:latin typeface="Arimo-Italic"/>
                <a:ea typeface="Calibri" panose="020F0502020204030204" pitchFamily="34" charset="0"/>
                <a:cs typeface="Arimo-Italic"/>
              </a:rPr>
            </a:br>
            <a:r>
              <a:rPr lang="en-GB" sz="1800" dirty="0">
                <a:effectLst/>
                <a:latin typeface="Arimo-Italic"/>
                <a:ea typeface="Calibri" panose="020F0502020204030204" pitchFamily="34" charset="0"/>
                <a:cs typeface="Arimo-Italic"/>
              </a:rPr>
              <a:t>Re-format data as necessary. For example, you might convert string values that store numbers to numeric values so that you can perform mathematical operations.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pic>
        <p:nvPicPr>
          <p:cNvPr id="5" name="Picture Placeholder 4" descr="A picture containing text, blur&#10;&#10;Description automatically generated">
            <a:extLst>
              <a:ext uri="{FF2B5EF4-FFF2-40B4-BE49-F238E27FC236}">
                <a16:creationId xmlns:a16="http://schemas.microsoft.com/office/drawing/2014/main" id="{5E0C92C3-B6B0-8F3C-9CF1-153E836748CC}"/>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667" r="16667"/>
          <a:stretch>
            <a:fillRect/>
          </a:stretch>
        </p:blipFill>
        <p:spPr>
          <a:xfrm>
            <a:off x="6654191" y="663667"/>
            <a:ext cx="5132388" cy="5132388"/>
          </a:xfrm>
        </p:spPr>
      </p:pic>
    </p:spTree>
    <p:extLst>
      <p:ext uri="{BB962C8B-B14F-4D97-AF65-F5344CB8AC3E}">
        <p14:creationId xmlns:p14="http://schemas.microsoft.com/office/powerpoint/2010/main" val="2705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32" name="Freeform: Shape 103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3" name="Oval 103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4" name="Oval 103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5" name="Freeform: Shape 103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037" name="Rectangle 103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445355" y="549275"/>
            <a:ext cx="3472497" cy="1562959"/>
          </a:xfrm>
        </p:spPr>
        <p:txBody>
          <a:bodyPr vert="horz" wrap="square" lIns="0" tIns="0" rIns="0" bIns="0" rtlCol="0" anchor="t" anchorCtr="0">
            <a:normAutofit fontScale="90000"/>
          </a:bodyPr>
          <a:lstStyle/>
          <a:p>
            <a:pPr>
              <a:lnSpc>
                <a:spcPct val="100000"/>
              </a:lnSpc>
            </a:pPr>
            <a:r>
              <a:rPr lang="en-US" sz="4400" dirty="0"/>
              <a:t>Data Preparation for Training</a:t>
            </a:r>
          </a:p>
        </p:txBody>
      </p:sp>
      <p:grpSp>
        <p:nvGrpSpPr>
          <p:cNvPr id="1039" name="Group 1038">
            <a:extLst>
              <a:ext uri="{FF2B5EF4-FFF2-40B4-BE49-F238E27FC236}">
                <a16:creationId xmlns:a16="http://schemas.microsoft.com/office/drawing/2014/main" id="{F4BF4F49-03E6-41CC-AF55-AD65DEBF0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07237" y="1292637"/>
            <a:ext cx="667800" cy="631474"/>
            <a:chOff x="8069541" y="1262702"/>
            <a:chExt cx="667800" cy="631474"/>
          </a:xfrm>
        </p:grpSpPr>
        <p:sp>
          <p:nvSpPr>
            <p:cNvPr id="1040" name="Freeform: Shape 1039">
              <a:extLst>
                <a:ext uri="{FF2B5EF4-FFF2-40B4-BE49-F238E27FC236}">
                  <a16:creationId xmlns:a16="http://schemas.microsoft.com/office/drawing/2014/main" id="{DC1EDB74-7A6D-4D1E-B5BB-49E885D8D9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1" name="Oval 1040">
              <a:extLst>
                <a:ext uri="{FF2B5EF4-FFF2-40B4-BE49-F238E27FC236}">
                  <a16:creationId xmlns:a16="http://schemas.microsoft.com/office/drawing/2014/main" id="{54C11E97-305F-4D2F-B5FE-DE0ECD6BE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043" name="Group 1042">
            <a:extLst>
              <a:ext uri="{FF2B5EF4-FFF2-40B4-BE49-F238E27FC236}">
                <a16:creationId xmlns:a16="http://schemas.microsoft.com/office/drawing/2014/main" id="{DA51DAFE-3CF2-44EC-B173-C51A298666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2" y="2227091"/>
            <a:ext cx="1343549" cy="1980000"/>
            <a:chOff x="10157513" y="3767025"/>
            <a:chExt cx="1343549" cy="1980000"/>
          </a:xfrm>
        </p:grpSpPr>
        <p:sp>
          <p:nvSpPr>
            <p:cNvPr id="1044" name="Freeform: Shape 1043">
              <a:extLst>
                <a:ext uri="{FF2B5EF4-FFF2-40B4-BE49-F238E27FC236}">
                  <a16:creationId xmlns:a16="http://schemas.microsoft.com/office/drawing/2014/main" id="{3063301B-41B6-4FE1-B94D-CF323DEE8D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9700806" y="435654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20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5" name="Freeform: Shape 1044">
              <a:extLst>
                <a:ext uri="{FF2B5EF4-FFF2-40B4-BE49-F238E27FC236}">
                  <a16:creationId xmlns:a16="http://schemas.microsoft.com/office/drawing/2014/main" id="{3EC698B9-63DB-4BC1-9F0D-4E46583B7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9751989" y="4268631"/>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6" name="Oval 1045">
              <a:extLst>
                <a:ext uri="{FF2B5EF4-FFF2-40B4-BE49-F238E27FC236}">
                  <a16:creationId xmlns:a16="http://schemas.microsoft.com/office/drawing/2014/main" id="{E0CEC20B-5710-4F96-B241-1656BCFA5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11393964" y="4748050"/>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7" name="Oval 1046">
              <a:extLst>
                <a:ext uri="{FF2B5EF4-FFF2-40B4-BE49-F238E27FC236}">
                  <a16:creationId xmlns:a16="http://schemas.microsoft.com/office/drawing/2014/main" id="{0D00330D-9E5D-4427-87AC-50CF27018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10412937" y="3767025"/>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sp>
        <p:nvSpPr>
          <p:cNvPr id="3" name="TextBox 2">
            <a:extLst>
              <a:ext uri="{FF2B5EF4-FFF2-40B4-BE49-F238E27FC236}">
                <a16:creationId xmlns:a16="http://schemas.microsoft.com/office/drawing/2014/main" id="{EA92AB9D-63D9-5A02-CA1C-91B06044A985}"/>
              </a:ext>
            </a:extLst>
          </p:cNvPr>
          <p:cNvSpPr txBox="1"/>
          <p:nvPr/>
        </p:nvSpPr>
        <p:spPr>
          <a:xfrm>
            <a:off x="214045" y="2734153"/>
            <a:ext cx="3942959" cy="3618711"/>
          </a:xfrm>
          <a:prstGeom prst="rect">
            <a:avLst/>
          </a:prstGeom>
        </p:spPr>
        <p:txBody>
          <a:bodyPr vert="horz" wrap="square" lIns="0" tIns="0" rIns="0" bIns="0" rtlCol="0" anchor="t">
            <a:noAutofit/>
          </a:bodyPr>
          <a:lstStyle/>
          <a:p>
            <a:pPr marL="342900" indent="-342900">
              <a:lnSpc>
                <a:spcPct val="110000"/>
              </a:lnSpc>
              <a:spcAft>
                <a:spcPts val="800"/>
              </a:spcAft>
              <a:buFont typeface="Arial" panose="020B0604020202020204" pitchFamily="34" charset="0"/>
              <a:buChar char="•"/>
            </a:pPr>
            <a:r>
              <a:rPr lang="en-US" sz="2200" b="0" i="0" dirty="0">
                <a:solidFill>
                  <a:schemeClr val="tx1">
                    <a:alpha val="60000"/>
                  </a:schemeClr>
                </a:solidFill>
                <a:effectLst/>
                <a:latin typeface="+mj-lt"/>
              </a:rPr>
              <a:t>At this stage, the dataset is split into a train </a:t>
            </a:r>
            <a:r>
              <a:rPr lang="en-US" sz="2200" dirty="0">
                <a:solidFill>
                  <a:schemeClr val="tx1">
                    <a:alpha val="60000"/>
                  </a:schemeClr>
                </a:solidFill>
                <a:latin typeface="+mj-lt"/>
              </a:rPr>
              <a:t>&amp;</a:t>
            </a:r>
            <a:r>
              <a:rPr lang="en-US" sz="2200" b="0" i="0" dirty="0">
                <a:solidFill>
                  <a:schemeClr val="tx1">
                    <a:alpha val="60000"/>
                  </a:schemeClr>
                </a:solidFill>
                <a:effectLst/>
                <a:latin typeface="+mj-lt"/>
              </a:rPr>
              <a:t> a validation set.</a:t>
            </a:r>
          </a:p>
          <a:p>
            <a:pPr marL="342900" indent="-342900">
              <a:lnSpc>
                <a:spcPct val="110000"/>
              </a:lnSpc>
              <a:spcAft>
                <a:spcPts val="800"/>
              </a:spcAft>
              <a:buFont typeface="Arial" panose="020B0604020202020204" pitchFamily="34" charset="0"/>
              <a:buChar char="•"/>
            </a:pPr>
            <a:r>
              <a:rPr lang="en-US" sz="2200" b="0" i="0" dirty="0">
                <a:solidFill>
                  <a:schemeClr val="tx1">
                    <a:alpha val="60000"/>
                  </a:schemeClr>
                </a:solidFill>
                <a:effectLst/>
                <a:latin typeface="+mj-lt"/>
              </a:rPr>
              <a:t>Train set will be used to train the model.</a:t>
            </a:r>
          </a:p>
          <a:p>
            <a:pPr marL="342900" indent="-342900">
              <a:lnSpc>
                <a:spcPct val="110000"/>
              </a:lnSpc>
              <a:spcAft>
                <a:spcPts val="800"/>
              </a:spcAft>
              <a:buFont typeface="Arial" panose="020B0604020202020204" pitchFamily="34" charset="0"/>
              <a:buChar char="•"/>
            </a:pPr>
            <a:r>
              <a:rPr lang="en-US" sz="2200" dirty="0">
                <a:solidFill>
                  <a:schemeClr val="tx1">
                    <a:alpha val="60000"/>
                  </a:schemeClr>
                </a:solidFill>
                <a:latin typeface="+mj-lt"/>
              </a:rPr>
              <a:t>V</a:t>
            </a:r>
            <a:r>
              <a:rPr lang="en-US" sz="2200" b="0" i="0" dirty="0">
                <a:solidFill>
                  <a:schemeClr val="tx1">
                    <a:alpha val="60000"/>
                  </a:schemeClr>
                </a:solidFill>
                <a:effectLst/>
                <a:latin typeface="+mj-lt"/>
              </a:rPr>
              <a:t>alidation set will be used to evaluate the performance of our model.</a:t>
            </a:r>
            <a:endParaRPr lang="en-US" sz="2200" dirty="0">
              <a:solidFill>
                <a:schemeClr val="tx1">
                  <a:alpha val="60000"/>
                </a:schemeClr>
              </a:solidFill>
              <a:latin typeface="+mj-lt"/>
            </a:endParaRPr>
          </a:p>
        </p:txBody>
      </p:sp>
      <p:pic>
        <p:nvPicPr>
          <p:cNvPr id="4" name="Picture 3" descr="Graphical user interface, text, application, email&#10;&#10;Description automatically generated">
            <a:extLst>
              <a:ext uri="{FF2B5EF4-FFF2-40B4-BE49-F238E27FC236}">
                <a16:creationId xmlns:a16="http://schemas.microsoft.com/office/drawing/2014/main" id="{A5C0659A-3CEA-BC9E-FA0C-D0D3C748DD01}"/>
              </a:ext>
            </a:extLst>
          </p:cNvPr>
          <p:cNvPicPr>
            <a:picLocks noChangeAspect="1"/>
          </p:cNvPicPr>
          <p:nvPr/>
        </p:nvPicPr>
        <p:blipFill>
          <a:blip r:embed="rId3"/>
          <a:stretch>
            <a:fillRect/>
          </a:stretch>
        </p:blipFill>
        <p:spPr>
          <a:xfrm>
            <a:off x="4357807" y="0"/>
            <a:ext cx="7834193" cy="6858000"/>
          </a:xfrm>
          <a:prstGeom prst="rect">
            <a:avLst/>
          </a:prstGeom>
        </p:spPr>
      </p:pic>
    </p:spTree>
    <p:extLst>
      <p:ext uri="{BB962C8B-B14F-4D97-AF65-F5344CB8AC3E}">
        <p14:creationId xmlns:p14="http://schemas.microsoft.com/office/powerpoint/2010/main" val="239263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056" name="Freeform: Shape 205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57" name="Oval 205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8" name="Oval 205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9" name="Freeform: Shape 205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061" name="Rectangle 206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452421" y="4083032"/>
            <a:ext cx="4500562" cy="1562959"/>
          </a:xfrm>
        </p:spPr>
        <p:txBody>
          <a:bodyPr vert="horz" wrap="square" lIns="0" tIns="0" rIns="0" bIns="0" rtlCol="0" anchor="t" anchorCtr="0">
            <a:normAutofit/>
          </a:bodyPr>
          <a:lstStyle/>
          <a:p>
            <a:pPr>
              <a:lnSpc>
                <a:spcPct val="100000"/>
              </a:lnSpc>
            </a:pPr>
            <a:r>
              <a:rPr lang="en-US" dirty="0"/>
              <a:t>Data Augmentation</a:t>
            </a:r>
          </a:p>
        </p:txBody>
      </p:sp>
      <p:grpSp>
        <p:nvGrpSpPr>
          <p:cNvPr id="2063" name="Group 2062">
            <a:extLst>
              <a:ext uri="{FF2B5EF4-FFF2-40B4-BE49-F238E27FC236}">
                <a16:creationId xmlns:a16="http://schemas.microsoft.com/office/drawing/2014/main" id="{30493E29-1143-4080-A31C-64E36832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3" y="398538"/>
            <a:ext cx="631474" cy="667800"/>
            <a:chOff x="2994153" y="1378666"/>
            <a:chExt cx="631474" cy="667800"/>
          </a:xfrm>
        </p:grpSpPr>
        <p:sp>
          <p:nvSpPr>
            <p:cNvPr id="2064" name="Freeform: Shape 2063">
              <a:extLst>
                <a:ext uri="{FF2B5EF4-FFF2-40B4-BE49-F238E27FC236}">
                  <a16:creationId xmlns:a16="http://schemas.microsoft.com/office/drawing/2014/main" id="{54F335CB-D905-4ACD-9B94-4BFC5E45C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5" name="Oval 2064">
              <a:extLst>
                <a:ext uri="{FF2B5EF4-FFF2-40B4-BE49-F238E27FC236}">
                  <a16:creationId xmlns:a16="http://schemas.microsoft.com/office/drawing/2014/main" id="{E30707A2-C7E1-4028-BD83-12C7212FF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67" name="Oval 2066">
            <a:extLst>
              <a:ext uri="{FF2B5EF4-FFF2-40B4-BE49-F238E27FC236}">
                <a16:creationId xmlns:a16="http://schemas.microsoft.com/office/drawing/2014/main" id="{D7AA753E-FFC2-4B5B-A791-BEC97605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65888"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a:extLst>
              <a:ext uri="{FF2B5EF4-FFF2-40B4-BE49-F238E27FC236}">
                <a16:creationId xmlns:a16="http://schemas.microsoft.com/office/drawing/2014/main" id="{38989C63-AA13-813A-2E98-5FE8471FE7DF}"/>
              </a:ext>
            </a:extLst>
          </p:cNvPr>
          <p:cNvSpPr txBox="1"/>
          <p:nvPr/>
        </p:nvSpPr>
        <p:spPr>
          <a:xfrm>
            <a:off x="4760888" y="3416053"/>
            <a:ext cx="6788687" cy="1562959"/>
          </a:xfrm>
          <a:prstGeom prst="rect">
            <a:avLst/>
          </a:prstGeom>
        </p:spPr>
        <p:txBody>
          <a:bodyPr vert="horz" wrap="square" lIns="0" tIns="0" rIns="0" bIns="0" rtlCol="0" anchor="t">
            <a:noAutofit/>
          </a:bodyPr>
          <a:lstStyle/>
          <a:p>
            <a:pPr marL="342900" indent="-342900">
              <a:lnSpc>
                <a:spcPct val="110000"/>
              </a:lnSpc>
              <a:spcAft>
                <a:spcPts val="800"/>
              </a:spcAft>
              <a:buFont typeface="Arial" panose="020B0604020202020204" pitchFamily="34" charset="0"/>
              <a:buChar char="•"/>
            </a:pPr>
            <a:r>
              <a:rPr lang="en-US" sz="2200" b="0" i="0" dirty="0">
                <a:solidFill>
                  <a:schemeClr val="tx1">
                    <a:alpha val="60000"/>
                  </a:schemeClr>
                </a:solidFill>
                <a:effectLst/>
                <a:latin typeface="+mj-lt"/>
              </a:rPr>
              <a:t>Occasionally the data is limited &amp; the model is not performing well with limited data.</a:t>
            </a:r>
          </a:p>
          <a:p>
            <a:pPr marL="342900" indent="-342900">
              <a:lnSpc>
                <a:spcPct val="110000"/>
              </a:lnSpc>
              <a:spcAft>
                <a:spcPts val="800"/>
              </a:spcAft>
              <a:buFont typeface="Arial" panose="020B0604020202020204" pitchFamily="34" charset="0"/>
              <a:buChar char="•"/>
            </a:pPr>
            <a:r>
              <a:rPr lang="en-US" sz="2200" b="0" i="0" dirty="0">
                <a:solidFill>
                  <a:schemeClr val="tx1">
                    <a:alpha val="60000"/>
                  </a:schemeClr>
                </a:solidFill>
                <a:effectLst/>
                <a:latin typeface="+mj-lt"/>
              </a:rPr>
              <a:t>In these cases, we use </a:t>
            </a:r>
            <a:r>
              <a:rPr lang="en-US" sz="2200" b="1" i="0" dirty="0">
                <a:solidFill>
                  <a:schemeClr val="tx1">
                    <a:alpha val="60000"/>
                  </a:schemeClr>
                </a:solidFill>
                <a:effectLst/>
                <a:latin typeface="+mj-lt"/>
              </a:rPr>
              <a:t>Data Augmentation</a:t>
            </a:r>
            <a:r>
              <a:rPr lang="en-US" sz="2200" b="0" i="0" dirty="0">
                <a:solidFill>
                  <a:schemeClr val="tx1">
                    <a:alpha val="60000"/>
                  </a:schemeClr>
                </a:solidFill>
                <a:effectLst/>
                <a:latin typeface="+mj-lt"/>
              </a:rPr>
              <a:t>.</a:t>
            </a:r>
          </a:p>
          <a:p>
            <a:pPr marL="342900" indent="-342900">
              <a:lnSpc>
                <a:spcPct val="110000"/>
              </a:lnSpc>
              <a:spcAft>
                <a:spcPts val="800"/>
              </a:spcAft>
              <a:buFont typeface="Arial" panose="020B0604020202020204" pitchFamily="34" charset="0"/>
              <a:buChar char="•"/>
            </a:pPr>
            <a:r>
              <a:rPr lang="en-US" sz="2200" b="0" i="0" dirty="0">
                <a:solidFill>
                  <a:schemeClr val="tx1">
                    <a:alpha val="60000"/>
                  </a:schemeClr>
                </a:solidFill>
                <a:effectLst/>
                <a:latin typeface="+mj-lt"/>
              </a:rPr>
              <a:t>It is the method to increase the amount and diversity in the data to increase the accuracy of the model.</a:t>
            </a:r>
          </a:p>
          <a:p>
            <a:pPr marL="342900" indent="-342900">
              <a:lnSpc>
                <a:spcPct val="110000"/>
              </a:lnSpc>
              <a:spcAft>
                <a:spcPts val="800"/>
              </a:spcAft>
              <a:buFont typeface="Arial" panose="020B0604020202020204" pitchFamily="34" charset="0"/>
              <a:buChar char="•"/>
            </a:pPr>
            <a:r>
              <a:rPr lang="en-US" sz="2200" b="0" i="0" dirty="0">
                <a:solidFill>
                  <a:schemeClr val="tx1">
                    <a:alpha val="60000"/>
                  </a:schemeClr>
                </a:solidFill>
                <a:effectLst/>
                <a:latin typeface="+mj-lt"/>
              </a:rPr>
              <a:t>New data is not collected, rather the already present data is transformed.</a:t>
            </a:r>
            <a:endParaRPr lang="en-US" sz="2200" dirty="0">
              <a:solidFill>
                <a:schemeClr val="tx1">
                  <a:alpha val="60000"/>
                </a:schemeClr>
              </a:solidFill>
              <a:latin typeface="+mj-lt"/>
            </a:endParaRP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pic>
        <p:nvPicPr>
          <p:cNvPr id="2050" name="Picture 2" descr="undefined">
            <a:extLst>
              <a:ext uri="{FF2B5EF4-FFF2-40B4-BE49-F238E27FC236}">
                <a16:creationId xmlns:a16="http://schemas.microsoft.com/office/drawing/2014/main" id="{8A6C89FB-FB25-E274-8E83-863DDF64CE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386883"/>
            <a:ext cx="12192000" cy="2590796"/>
          </a:xfrm>
          <a:custGeom>
            <a:avLst/>
            <a:gdLst/>
            <a:ahLst/>
            <a:cxnLst/>
            <a:rect l="l" t="t" r="r" b="b"/>
            <a:pathLst>
              <a:path w="12192000" h="3227900">
                <a:moveTo>
                  <a:pt x="0" y="0"/>
                </a:moveTo>
                <a:lnTo>
                  <a:pt x="12192000" y="0"/>
                </a:lnTo>
                <a:lnTo>
                  <a:pt x="12192000" y="3227900"/>
                </a:lnTo>
                <a:lnTo>
                  <a:pt x="0" y="3227900"/>
                </a:lnTo>
                <a:close/>
              </a:path>
            </a:pathLst>
          </a:custGeom>
          <a:noFill/>
          <a:extLst>
            <a:ext uri="{909E8E84-426E-40DD-AFC4-6F175D3DCCD1}">
              <a14:hiddenFill xmlns:a14="http://schemas.microsoft.com/office/drawing/2010/main">
                <a:solidFill>
                  <a:srgbClr val="FFFFFF"/>
                </a:solidFill>
              </a14:hiddenFill>
            </a:ext>
          </a:extLst>
        </p:spPr>
      </p:pic>
      <p:pic>
        <p:nvPicPr>
          <p:cNvPr id="2" name="Picture 1" descr="Text&#10;&#10;Description automatically generated">
            <a:extLst>
              <a:ext uri="{FF2B5EF4-FFF2-40B4-BE49-F238E27FC236}">
                <a16:creationId xmlns:a16="http://schemas.microsoft.com/office/drawing/2014/main" id="{112B34B4-0071-1193-BBE9-82D6A5FE4755}"/>
              </a:ext>
            </a:extLst>
          </p:cNvPr>
          <p:cNvPicPr>
            <a:picLocks noChangeAspect="1"/>
          </p:cNvPicPr>
          <p:nvPr/>
        </p:nvPicPr>
        <p:blipFill rotWithShape="1">
          <a:blip r:embed="rId4"/>
          <a:srcRect t="33743" r="7227" b="34975"/>
          <a:stretch/>
        </p:blipFill>
        <p:spPr>
          <a:xfrm>
            <a:off x="4952983" y="374596"/>
            <a:ext cx="7239017" cy="2603083"/>
          </a:xfrm>
          <a:prstGeom prst="rect">
            <a:avLst/>
          </a:prstGeom>
        </p:spPr>
      </p:pic>
    </p:spTree>
    <p:extLst>
      <p:ext uri="{BB962C8B-B14F-4D97-AF65-F5344CB8AC3E}">
        <p14:creationId xmlns:p14="http://schemas.microsoft.com/office/powerpoint/2010/main" val="302022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Modelling</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What modelling techniques should we apply?</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19</a:t>
            </a:fld>
            <a:endParaRPr lang="en-US"/>
          </a:p>
        </p:txBody>
      </p:sp>
    </p:spTree>
    <p:extLst>
      <p:ext uri="{BB962C8B-B14F-4D97-AF65-F5344CB8AC3E}">
        <p14:creationId xmlns:p14="http://schemas.microsoft.com/office/powerpoint/2010/main" val="162813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301478"/>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826553"/>
            <a:ext cx="3565525" cy="3415519"/>
          </a:xfrm>
        </p:spPr>
        <p:txBody>
          <a:bodyPr/>
          <a:lstStyle/>
          <a:p>
            <a:r>
              <a:rPr lang="en-US" dirty="0"/>
              <a:t>Business Understanding</a:t>
            </a:r>
          </a:p>
          <a:p>
            <a:r>
              <a:rPr lang="en-US" dirty="0"/>
              <a:t>Data Understanding</a:t>
            </a:r>
          </a:p>
          <a:p>
            <a:r>
              <a:rPr lang="en-US" dirty="0"/>
              <a:t>Data Preparation</a:t>
            </a:r>
          </a:p>
          <a:p>
            <a:r>
              <a:rPr lang="en-US" dirty="0"/>
              <a:t>Modelling</a:t>
            </a:r>
          </a:p>
          <a:p>
            <a:r>
              <a:rPr lang="en-US" dirty="0"/>
              <a:t>Evaluation</a:t>
            </a:r>
          </a:p>
          <a:p>
            <a:r>
              <a:rPr lang="en-US" dirty="0"/>
              <a:t>Deployment</a:t>
            </a:r>
          </a:p>
          <a:p>
            <a:r>
              <a:rPr lang="en-US" dirty="0"/>
              <a:t>Conclusion</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5" name="Picture 4" descr="Logo&#10;&#10;Description automatically generated">
            <a:extLst>
              <a:ext uri="{FF2B5EF4-FFF2-40B4-BE49-F238E27FC236}">
                <a16:creationId xmlns:a16="http://schemas.microsoft.com/office/drawing/2014/main" id="{97402A4A-6AD9-D62E-03EB-62F0CFCE6F6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425464" y="1103281"/>
            <a:ext cx="1249998" cy="1249998"/>
          </a:xfrm>
          <a:prstGeom prst="rect">
            <a:avLst/>
          </a:prstGeom>
        </p:spPr>
      </p:pic>
      <p:sp>
        <p:nvSpPr>
          <p:cNvPr id="6" name="TextBox 5">
            <a:extLst>
              <a:ext uri="{FF2B5EF4-FFF2-40B4-BE49-F238E27FC236}">
                <a16:creationId xmlns:a16="http://schemas.microsoft.com/office/drawing/2014/main" id="{DD1896EB-D1AC-FB33-8E68-C5735CA7F5AA}"/>
              </a:ext>
            </a:extLst>
          </p:cNvPr>
          <p:cNvSpPr txBox="1"/>
          <p:nvPr/>
        </p:nvSpPr>
        <p:spPr>
          <a:xfrm>
            <a:off x="7450616" y="12036937"/>
            <a:ext cx="794760" cy="923330"/>
          </a:xfrm>
          <a:prstGeom prst="rect">
            <a:avLst/>
          </a:prstGeom>
          <a:noFill/>
        </p:spPr>
        <p:txBody>
          <a:bodyPr wrap="square" rtlCol="0">
            <a:spAutoFit/>
          </a:bodyPr>
          <a:lstStyle/>
          <a:p>
            <a:r>
              <a:rPr lang="en-GB" sz="900">
                <a:hlinkClick r:id="rId6" tooltip="https://it.wikipedia.org/wiki/File:C34-2.SVG"/>
              </a:rPr>
              <a:t>This Photo</a:t>
            </a:r>
            <a:r>
              <a:rPr lang="en-GB" sz="900"/>
              <a:t> by Unknown Author is licensed under </a:t>
            </a:r>
            <a:r>
              <a:rPr lang="en-GB" sz="900">
                <a:hlinkClick r:id="rId7" tooltip="https://creativecommons.org/licenses/by-sa/3.0/"/>
              </a:rPr>
              <a:t>CC BY-SA</a:t>
            </a:r>
            <a:endParaRPr lang="en-GB" sz="900"/>
          </a:p>
        </p:txBody>
      </p:sp>
      <p:pic>
        <p:nvPicPr>
          <p:cNvPr id="7" name="Picture 6" descr="A red and white sign&#10;&#10;Description automatically generated with low confidence">
            <a:extLst>
              <a:ext uri="{FF2B5EF4-FFF2-40B4-BE49-F238E27FC236}">
                <a16:creationId xmlns:a16="http://schemas.microsoft.com/office/drawing/2014/main" id="{0D045725-EA58-BE3C-2E7F-515BEA06691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36214" y="4023362"/>
            <a:ext cx="1525652" cy="1334714"/>
          </a:xfrm>
          <a:prstGeom prst="rect">
            <a:avLst/>
          </a:prstGeom>
        </p:spPr>
      </p:pic>
      <p:pic>
        <p:nvPicPr>
          <p:cNvPr id="16" name="Picture 15" descr="Icon&#10;&#10;Description automatically generated">
            <a:extLst>
              <a:ext uri="{FF2B5EF4-FFF2-40B4-BE49-F238E27FC236}">
                <a16:creationId xmlns:a16="http://schemas.microsoft.com/office/drawing/2014/main" id="{BCCDE2BA-25F9-034C-DD1F-B1AFD542BEE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211923" y="2644630"/>
            <a:ext cx="1442567" cy="1442567"/>
          </a:xfrm>
          <a:prstGeom prst="rect">
            <a:avLst/>
          </a:prstGeom>
        </p:spPr>
      </p:pic>
    </p:spTree>
    <p:extLst>
      <p:ext uri="{BB962C8B-B14F-4D97-AF65-F5344CB8AC3E}">
        <p14:creationId xmlns:p14="http://schemas.microsoft.com/office/powerpoint/2010/main" val="231323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624072" y="3151799"/>
            <a:ext cx="5896303" cy="3384550"/>
          </a:xfrm>
        </p:spPr>
        <p:txBody>
          <a:bodyPr>
            <a:normAutofit fontScale="90000"/>
          </a:bodyPr>
          <a:lstStyle/>
          <a:p>
            <a:pPr lvl="0">
              <a:lnSpc>
                <a:spcPct val="107000"/>
              </a:lnSpc>
            </a:pPr>
            <a:r>
              <a:rPr lang="en-GB" sz="2200" b="1" i="1" dirty="0">
                <a:effectLst/>
                <a:latin typeface="Arimo-Italic"/>
                <a:ea typeface="Calibri" panose="020F0502020204030204" pitchFamily="34" charset="0"/>
                <a:cs typeface="Arimo-Italic"/>
              </a:rPr>
              <a:t>Select modelling techniques:</a:t>
            </a:r>
            <a:br>
              <a:rPr lang="en-GB" sz="2200" i="1" dirty="0">
                <a:effectLst/>
                <a:latin typeface="Arimo-Italic"/>
                <a:ea typeface="Calibri" panose="020F0502020204030204" pitchFamily="34" charset="0"/>
                <a:cs typeface="Arimo-Italic"/>
              </a:rPr>
            </a:br>
            <a:r>
              <a:rPr lang="en-GB" sz="2200" dirty="0">
                <a:effectLst/>
                <a:latin typeface="Arimo-Italic"/>
                <a:ea typeface="Calibri" panose="020F0502020204030204" pitchFamily="34" charset="0"/>
                <a:cs typeface="Arimo-Italic"/>
              </a:rPr>
              <a:t>Determine which algorithms to try (e.g. regression, neural net).</a:t>
            </a:r>
            <a:br>
              <a:rPr lang="en-GB" sz="2200" dirty="0">
                <a:effectLst/>
                <a:latin typeface="Arimo-Italic"/>
                <a:ea typeface="Calibri" panose="020F0502020204030204" pitchFamily="34" charset="0"/>
                <a:cs typeface="Arimo-Italic"/>
              </a:rPr>
            </a:br>
            <a:br>
              <a:rPr lang="en-GB" sz="2200" dirty="0">
                <a:effectLst/>
                <a:latin typeface="Arimo-Italic"/>
                <a:ea typeface="Calibri" panose="020F0502020204030204" pitchFamily="34" charset="0"/>
                <a:cs typeface="Arimo-Italic"/>
              </a:rPr>
            </a:br>
            <a:r>
              <a:rPr lang="en-GB" sz="2200" b="1" i="1" dirty="0">
                <a:effectLst/>
                <a:latin typeface="Arimo-Italic"/>
                <a:ea typeface="Calibri" panose="020F0502020204030204" pitchFamily="34" charset="0"/>
                <a:cs typeface="Arimo-Italic"/>
              </a:rPr>
              <a:t>Generate test design:</a:t>
            </a:r>
            <a:br>
              <a:rPr lang="en-GB" sz="2200" i="1" dirty="0">
                <a:effectLst/>
                <a:latin typeface="Arimo-Italic"/>
                <a:ea typeface="Calibri" panose="020F0502020204030204" pitchFamily="34" charset="0"/>
                <a:cs typeface="Arimo-Italic"/>
              </a:rPr>
            </a:br>
            <a:r>
              <a:rPr lang="en-GB" sz="2200" dirty="0">
                <a:effectLst/>
                <a:latin typeface="Arimo-Italic"/>
                <a:ea typeface="Calibri" panose="020F0502020204030204" pitchFamily="34" charset="0"/>
                <a:cs typeface="Arimo-Italic"/>
              </a:rPr>
              <a:t>Pending your modelling approach, you might need to split the data into training, test, and validation sets.</a:t>
            </a:r>
            <a:br>
              <a:rPr lang="en-GB" sz="2200" dirty="0">
                <a:effectLst/>
                <a:latin typeface="Arimo-Italic"/>
                <a:ea typeface="Calibri" panose="020F0502020204030204" pitchFamily="34" charset="0"/>
                <a:cs typeface="Arimo-Italic"/>
              </a:rPr>
            </a:br>
            <a:br>
              <a:rPr lang="en-GB" sz="2200" dirty="0">
                <a:effectLst/>
                <a:latin typeface="Arimo-Italic"/>
                <a:ea typeface="Calibri" panose="020F0502020204030204" pitchFamily="34" charset="0"/>
                <a:cs typeface="Arimo-Italic"/>
              </a:rPr>
            </a:br>
            <a:r>
              <a:rPr lang="en-GB" sz="2200" b="1" i="1" dirty="0">
                <a:effectLst/>
                <a:latin typeface="Arimo-Italic"/>
                <a:ea typeface="Calibri" panose="020F0502020204030204" pitchFamily="34" charset="0"/>
                <a:cs typeface="Arimo-Italic"/>
              </a:rPr>
              <a:t>Build model:</a:t>
            </a:r>
            <a:br>
              <a:rPr lang="en-GB" sz="2200" i="1" dirty="0">
                <a:effectLst/>
                <a:latin typeface="Arimo-Italic"/>
                <a:ea typeface="Calibri" panose="020F0502020204030204" pitchFamily="34" charset="0"/>
                <a:cs typeface="Arimo-Italic"/>
              </a:rPr>
            </a:br>
            <a:r>
              <a:rPr lang="en-GB" sz="2200" dirty="0">
                <a:effectLst/>
                <a:latin typeface="Arimo-Italic"/>
                <a:ea typeface="Calibri" panose="020F0502020204030204" pitchFamily="34" charset="0"/>
                <a:cs typeface="Arimo-Italic"/>
              </a:rPr>
              <a:t>As glamorous as this might sound, this might just be executing a few lines of code like “reg =  </a:t>
            </a:r>
            <a:r>
              <a:rPr lang="en-GB" sz="2200" dirty="0" err="1">
                <a:effectLst/>
                <a:latin typeface="Arimo-Italic"/>
                <a:ea typeface="Calibri" panose="020F0502020204030204" pitchFamily="34" charset="0"/>
                <a:cs typeface="Arimo-Italic"/>
              </a:rPr>
              <a:t>LinearRegression</a:t>
            </a:r>
            <a:r>
              <a:rPr lang="en-GB" sz="2200" dirty="0">
                <a:effectLst/>
                <a:latin typeface="Arimo-Italic"/>
                <a:ea typeface="Calibri" panose="020F0502020204030204" pitchFamily="34" charset="0"/>
                <a:cs typeface="Arimo-Italic"/>
              </a:rPr>
              <a:t>().fit(X, y)”.</a:t>
            </a:r>
            <a:br>
              <a:rPr lang="en-GB" sz="2200" dirty="0">
                <a:effectLst/>
                <a:latin typeface="Arimo-Italic"/>
                <a:ea typeface="Calibri" panose="020F0502020204030204" pitchFamily="34" charset="0"/>
                <a:cs typeface="Arimo-Italic"/>
              </a:rPr>
            </a:br>
            <a:br>
              <a:rPr lang="en-GB" sz="2200" dirty="0">
                <a:effectLst/>
                <a:latin typeface="Arimo-Italic"/>
                <a:ea typeface="Calibri" panose="020F0502020204030204" pitchFamily="34" charset="0"/>
                <a:cs typeface="Arimo-Italic"/>
              </a:rPr>
            </a:br>
            <a:r>
              <a:rPr lang="en-GB" sz="2200" b="1" i="1" dirty="0">
                <a:effectLst/>
                <a:latin typeface="Arimo-Italic"/>
                <a:ea typeface="Calibri" panose="020F0502020204030204" pitchFamily="34" charset="0"/>
                <a:cs typeface="Arimo-Italic"/>
              </a:rPr>
              <a:t>Assess model:</a:t>
            </a:r>
            <a:br>
              <a:rPr lang="en-GB" sz="2200" i="1" dirty="0">
                <a:effectLst/>
                <a:latin typeface="Arimo-Italic"/>
                <a:ea typeface="Calibri" panose="020F0502020204030204" pitchFamily="34" charset="0"/>
                <a:cs typeface="Arimo-Italic"/>
              </a:rPr>
            </a:br>
            <a:r>
              <a:rPr lang="en-GB" sz="2200" dirty="0">
                <a:effectLst/>
                <a:latin typeface="Arimo-Italic"/>
                <a:ea typeface="Calibri" panose="020F0502020204030204" pitchFamily="34" charset="0"/>
                <a:cs typeface="Arimo-Italic"/>
              </a:rPr>
              <a:t>Generally, multiple models are competing against each other, and the data scientist needs to interpret the model results based on domain knowledge, the pre-defined success criteria, and the test design.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pic>
        <p:nvPicPr>
          <p:cNvPr id="5" name="Picture Placeholder 4" descr="A black car driving on a snowy road&#10;&#10;Description automatically generated with medium confidence">
            <a:extLst>
              <a:ext uri="{FF2B5EF4-FFF2-40B4-BE49-F238E27FC236}">
                <a16:creationId xmlns:a16="http://schemas.microsoft.com/office/drawing/2014/main" id="{568E564F-7B16-55B7-4940-DB20712A82BA}"/>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667" r="16667"/>
          <a:stretch>
            <a:fillRect/>
          </a:stretch>
        </p:blipFill>
        <p:spPr>
          <a:xfrm>
            <a:off x="6597920" y="726971"/>
            <a:ext cx="5132388" cy="5132388"/>
          </a:xfrm>
        </p:spPr>
      </p:pic>
    </p:spTree>
    <p:extLst>
      <p:ext uri="{BB962C8B-B14F-4D97-AF65-F5344CB8AC3E}">
        <p14:creationId xmlns:p14="http://schemas.microsoft.com/office/powerpoint/2010/main" val="268304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56" name="Group 103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32" name="Freeform: Shape 103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3" name="Oval 103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4" name="Oval 103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5" name="Freeform: Shape 103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057" name="Rectangle 103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4529797" y="1077386"/>
            <a:ext cx="5437188" cy="828358"/>
          </a:xfrm>
        </p:spPr>
        <p:txBody>
          <a:bodyPr vert="horz" wrap="square" lIns="0" tIns="0" rIns="0" bIns="0" rtlCol="0" anchor="t" anchorCtr="0">
            <a:normAutofit/>
          </a:bodyPr>
          <a:lstStyle/>
          <a:p>
            <a:pPr>
              <a:lnSpc>
                <a:spcPct val="100000"/>
              </a:lnSpc>
            </a:pPr>
            <a:r>
              <a:rPr lang="en-US" kern="1200" dirty="0">
                <a:solidFill>
                  <a:schemeClr val="tx1"/>
                </a:solidFill>
                <a:latin typeface="+mj-lt"/>
                <a:ea typeface="+mj-ea"/>
                <a:cs typeface="+mj-cs"/>
              </a:rPr>
              <a:t>Model Architecture</a:t>
            </a:r>
          </a:p>
        </p:txBody>
      </p:sp>
      <p:grpSp>
        <p:nvGrpSpPr>
          <p:cNvPr id="1058" name="Group 1038">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1040" name="Freeform: Shape 1039">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1" name="Oval 1040">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Box 2">
            <a:extLst>
              <a:ext uri="{FF2B5EF4-FFF2-40B4-BE49-F238E27FC236}">
                <a16:creationId xmlns:a16="http://schemas.microsoft.com/office/drawing/2014/main" id="{4FDF4520-13F3-68C2-0CF2-E7B75C9FF65D}"/>
              </a:ext>
            </a:extLst>
          </p:cNvPr>
          <p:cNvSpPr txBox="1"/>
          <p:nvPr/>
        </p:nvSpPr>
        <p:spPr>
          <a:xfrm>
            <a:off x="4529797" y="2056224"/>
            <a:ext cx="7111340" cy="3658086"/>
          </a:xfrm>
          <a:prstGeom prst="rect">
            <a:avLst/>
          </a:prstGeom>
        </p:spPr>
        <p:txBody>
          <a:bodyPr vert="horz" wrap="square" lIns="0" tIns="0" rIns="0" bIns="0" rtlCol="0" anchor="t">
            <a:noAutofit/>
          </a:bodyPr>
          <a:lstStyle/>
          <a:p>
            <a:pPr marL="179388" indent="-179388">
              <a:spcAft>
                <a:spcPts val="800"/>
              </a:spcAft>
              <a:buFont typeface="Arial" panose="020B0604020202020204" pitchFamily="34" charset="0"/>
              <a:buChar char="•"/>
            </a:pPr>
            <a:r>
              <a:rPr lang="en-US" sz="2000" b="0" i="0" dirty="0">
                <a:solidFill>
                  <a:schemeClr val="tx1">
                    <a:alpha val="60000"/>
                  </a:schemeClr>
                </a:solidFill>
                <a:effectLst/>
                <a:latin typeface="+mj-lt"/>
              </a:rPr>
              <a:t>A CNN model is built to classify images for correct labels </a:t>
            </a:r>
            <a:r>
              <a:rPr lang="en-US" sz="2000" dirty="0">
                <a:solidFill>
                  <a:schemeClr val="tx1">
                    <a:alpha val="60000"/>
                  </a:schemeClr>
                </a:solidFill>
                <a:latin typeface="+mj-lt"/>
              </a:rPr>
              <a:t>as it </a:t>
            </a:r>
            <a:r>
              <a:rPr lang="en-US" sz="2000" b="0" i="0" dirty="0">
                <a:solidFill>
                  <a:schemeClr val="tx1">
                    <a:alpha val="60000"/>
                  </a:schemeClr>
                </a:solidFill>
                <a:effectLst/>
                <a:latin typeface="+mj-lt"/>
              </a:rPr>
              <a:t>is the best choice to work with image data.</a:t>
            </a:r>
          </a:p>
          <a:p>
            <a:pPr marL="179388" indent="-179388">
              <a:spcAft>
                <a:spcPts val="800"/>
              </a:spcAft>
              <a:buFont typeface="Arial" panose="020B0604020202020204" pitchFamily="34" charset="0"/>
              <a:buChar char="•"/>
            </a:pPr>
            <a:endParaRPr lang="en-US" sz="2000" dirty="0">
              <a:solidFill>
                <a:schemeClr val="tx1">
                  <a:alpha val="60000"/>
                </a:schemeClr>
              </a:solidFill>
              <a:latin typeface="+mj-lt"/>
            </a:endParaRPr>
          </a:p>
          <a:p>
            <a:pPr>
              <a:spcAft>
                <a:spcPts val="800"/>
              </a:spcAft>
            </a:pPr>
            <a:r>
              <a:rPr lang="en-US" sz="2000" b="0" i="0" dirty="0">
                <a:solidFill>
                  <a:schemeClr val="tx1">
                    <a:alpha val="60000"/>
                  </a:schemeClr>
                </a:solidFill>
                <a:effectLst/>
                <a:latin typeface="+mj-lt"/>
              </a:rPr>
              <a:t>The architecture of </a:t>
            </a:r>
            <a:r>
              <a:rPr lang="en-US" sz="2000" dirty="0">
                <a:solidFill>
                  <a:schemeClr val="tx1">
                    <a:alpha val="60000"/>
                  </a:schemeClr>
                </a:solidFill>
                <a:latin typeface="+mj-lt"/>
              </a:rPr>
              <a:t>the</a:t>
            </a:r>
            <a:r>
              <a:rPr lang="en-US" sz="2000" b="0" i="0" dirty="0">
                <a:solidFill>
                  <a:schemeClr val="tx1">
                    <a:alpha val="60000"/>
                  </a:schemeClr>
                </a:solidFill>
                <a:effectLst/>
                <a:latin typeface="+mj-lt"/>
              </a:rPr>
              <a:t> CNN model:</a:t>
            </a:r>
          </a:p>
          <a:p>
            <a:pPr marL="179388" indent="-179388">
              <a:spcAft>
                <a:spcPts val="800"/>
              </a:spcAft>
              <a:buFont typeface="Arial" panose="020B0604020202020204" pitchFamily="34" charset="0"/>
              <a:buChar char="•"/>
            </a:pPr>
            <a:r>
              <a:rPr lang="en-US" sz="2000" b="1" i="0" dirty="0" err="1">
                <a:solidFill>
                  <a:schemeClr val="tx1">
                    <a:alpha val="60000"/>
                  </a:schemeClr>
                </a:solidFill>
                <a:effectLst/>
                <a:latin typeface="+mj-lt"/>
              </a:rPr>
              <a:t>MaxPool</a:t>
            </a:r>
            <a:r>
              <a:rPr lang="en-US" sz="2000" b="0" i="0" dirty="0">
                <a:solidFill>
                  <a:schemeClr val="tx1">
                    <a:alpha val="60000"/>
                  </a:schemeClr>
                </a:solidFill>
                <a:effectLst/>
                <a:latin typeface="+mj-lt"/>
              </a:rPr>
              <a:t>- This layer is used to reduce the size of images.</a:t>
            </a:r>
          </a:p>
          <a:p>
            <a:pPr marL="179388" indent="-179388">
              <a:spcAft>
                <a:spcPts val="800"/>
              </a:spcAft>
              <a:buFont typeface="Arial" panose="020B0604020202020204" pitchFamily="34" charset="0"/>
              <a:buChar char="•"/>
            </a:pPr>
            <a:r>
              <a:rPr lang="en-US" sz="2000" b="1" i="0" dirty="0">
                <a:solidFill>
                  <a:schemeClr val="tx1">
                    <a:alpha val="60000"/>
                  </a:schemeClr>
                </a:solidFill>
                <a:effectLst/>
                <a:latin typeface="+mj-lt"/>
              </a:rPr>
              <a:t>Dense</a:t>
            </a:r>
            <a:r>
              <a:rPr lang="en-US" sz="2000" b="0" i="0" dirty="0">
                <a:solidFill>
                  <a:schemeClr val="tx1">
                    <a:alpha val="60000"/>
                  </a:schemeClr>
                </a:solidFill>
                <a:effectLst/>
                <a:latin typeface="+mj-lt"/>
              </a:rPr>
              <a:t> – for the feed-forward neural network.</a:t>
            </a:r>
          </a:p>
          <a:p>
            <a:pPr marL="179388" indent="-179388">
              <a:spcAft>
                <a:spcPts val="800"/>
              </a:spcAft>
              <a:buFont typeface="Arial" panose="020B0604020202020204" pitchFamily="34" charset="0"/>
              <a:buChar char="•"/>
            </a:pPr>
            <a:r>
              <a:rPr lang="en-US" sz="2000" b="1" i="0" dirty="0">
                <a:solidFill>
                  <a:schemeClr val="tx1">
                    <a:alpha val="60000"/>
                  </a:schemeClr>
                </a:solidFill>
                <a:effectLst/>
                <a:latin typeface="+mj-lt"/>
              </a:rPr>
              <a:t>Flatten</a:t>
            </a:r>
            <a:r>
              <a:rPr lang="en-US" sz="2000" b="0" i="0" dirty="0">
                <a:solidFill>
                  <a:schemeClr val="tx1">
                    <a:alpha val="60000"/>
                  </a:schemeClr>
                </a:solidFill>
                <a:effectLst/>
                <a:latin typeface="+mj-lt"/>
              </a:rPr>
              <a:t> – It converts the parrel layers to squeeze the layers.</a:t>
            </a:r>
          </a:p>
          <a:p>
            <a:pPr marL="179388" indent="-179388">
              <a:spcAft>
                <a:spcPts val="800"/>
              </a:spcAft>
              <a:buFont typeface="Arial" panose="020B0604020202020204" pitchFamily="34" charset="0"/>
              <a:buChar char="•"/>
            </a:pPr>
            <a:r>
              <a:rPr lang="en-US" sz="2000" b="1" i="0" dirty="0">
                <a:solidFill>
                  <a:schemeClr val="tx1">
                    <a:alpha val="60000"/>
                  </a:schemeClr>
                </a:solidFill>
                <a:effectLst/>
                <a:latin typeface="+mj-lt"/>
              </a:rPr>
              <a:t>Dropout</a:t>
            </a:r>
            <a:r>
              <a:rPr lang="en-US" sz="2000" b="0" i="0" dirty="0">
                <a:solidFill>
                  <a:schemeClr val="tx1">
                    <a:alpha val="60000"/>
                  </a:schemeClr>
                </a:solidFill>
                <a:effectLst/>
                <a:latin typeface="+mj-lt"/>
              </a:rPr>
              <a:t> – It is a regularization technique to reduce overfitting.</a:t>
            </a:r>
          </a:p>
        </p:txBody>
      </p:sp>
      <p:sp>
        <p:nvSpPr>
          <p:cNvPr id="1059" name="Freeform: Shape 1042">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a:solidFill>
                  <a:schemeClr val="tx1">
                    <a:alpha val="80000"/>
                  </a:schemeClr>
                </a:solidFill>
              </a:rPr>
              <a:pPr>
                <a:spcAft>
                  <a:spcPts val="600"/>
                </a:spcAft>
              </a:pPr>
              <a:t>21</a:t>
            </a:fld>
            <a:endParaRPr lang="en-US">
              <a:solidFill>
                <a:schemeClr val="tx1">
                  <a:alpha val="80000"/>
                </a:schemeClr>
              </a:solidFill>
            </a:endParaRPr>
          </a:p>
        </p:txBody>
      </p:sp>
      <p:pic>
        <p:nvPicPr>
          <p:cNvPr id="4" name="Picture 3" descr="A picture containing table&#10;&#10;Description automatically generated">
            <a:extLst>
              <a:ext uri="{FF2B5EF4-FFF2-40B4-BE49-F238E27FC236}">
                <a16:creationId xmlns:a16="http://schemas.microsoft.com/office/drawing/2014/main" id="{50AC6626-A7BC-1DB2-F252-EE1748650632}"/>
              </a:ext>
            </a:extLst>
          </p:cNvPr>
          <p:cNvPicPr>
            <a:picLocks noChangeAspect="1"/>
          </p:cNvPicPr>
          <p:nvPr/>
        </p:nvPicPr>
        <p:blipFill rotWithShape="1">
          <a:blip r:embed="rId3"/>
          <a:srcRect l="3122" r="29921"/>
          <a:stretch/>
        </p:blipFill>
        <p:spPr>
          <a:xfrm>
            <a:off x="12333" y="0"/>
            <a:ext cx="4065563" cy="6858000"/>
          </a:xfrm>
          <a:prstGeom prst="rect">
            <a:avLst/>
          </a:prstGeom>
        </p:spPr>
      </p:pic>
    </p:spTree>
    <p:extLst>
      <p:ext uri="{BB962C8B-B14F-4D97-AF65-F5344CB8AC3E}">
        <p14:creationId xmlns:p14="http://schemas.microsoft.com/office/powerpoint/2010/main" val="391214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a:extLst>
              <a:ext uri="{FF2B5EF4-FFF2-40B4-BE49-F238E27FC236}">
                <a16:creationId xmlns:a16="http://schemas.microsoft.com/office/drawing/2014/main" id="{C94BFC40-D1A3-3F05-A9A7-32CAA86B85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6497285" y="3440332"/>
            <a:ext cx="5102178" cy="286998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7" name="Rectangle 26">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074DF9D-876B-1126-A5A8-75E91CEA982F}"/>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sp>
        <p:nvSpPr>
          <p:cNvPr id="11" name="Title 5">
            <a:extLst>
              <a:ext uri="{FF2B5EF4-FFF2-40B4-BE49-F238E27FC236}">
                <a16:creationId xmlns:a16="http://schemas.microsoft.com/office/drawing/2014/main" id="{F9BCA18E-182D-2965-0D62-FEA35D6BFDA8}"/>
              </a:ext>
            </a:extLst>
          </p:cNvPr>
          <p:cNvSpPr txBox="1">
            <a:spLocks/>
          </p:cNvSpPr>
          <p:nvPr/>
        </p:nvSpPr>
        <p:spPr>
          <a:xfrm>
            <a:off x="6333358" y="395966"/>
            <a:ext cx="5437185" cy="986588"/>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pPr>
              <a:lnSpc>
                <a:spcPct val="100000"/>
              </a:lnSpc>
            </a:pPr>
            <a:r>
              <a:rPr lang="en-GB" dirty="0"/>
              <a:t>Model Training</a:t>
            </a:r>
          </a:p>
        </p:txBody>
      </p:sp>
      <p:sp>
        <p:nvSpPr>
          <p:cNvPr id="12" name="TextBox 11">
            <a:extLst>
              <a:ext uri="{FF2B5EF4-FFF2-40B4-BE49-F238E27FC236}">
                <a16:creationId xmlns:a16="http://schemas.microsoft.com/office/drawing/2014/main" id="{1E8C3B22-822D-AA00-8DE9-2C0AEE184B90}"/>
              </a:ext>
            </a:extLst>
          </p:cNvPr>
          <p:cNvSpPr txBox="1"/>
          <p:nvPr/>
        </p:nvSpPr>
        <p:spPr>
          <a:xfrm>
            <a:off x="6333356" y="1541020"/>
            <a:ext cx="5437187" cy="1624919"/>
          </a:xfrm>
          <a:prstGeom prst="rect">
            <a:avLst/>
          </a:prstGeom>
        </p:spPr>
        <p:txBody>
          <a:bodyPr vert="horz" wrap="square" lIns="0" tIns="0" rIns="0" bIns="0" rtlCol="0" anchor="t">
            <a:normAutofit/>
          </a:bodyPr>
          <a:lstStyle/>
          <a:p>
            <a:pPr marL="228600" indent="-228600">
              <a:spcAft>
                <a:spcPts val="800"/>
              </a:spcAft>
              <a:buFont typeface="Arial" panose="020B0604020202020204" pitchFamily="34" charset="0"/>
              <a:buChar char="•"/>
            </a:pPr>
            <a:r>
              <a:rPr lang="en-GB" sz="2400" b="0" i="0" dirty="0">
                <a:effectLst/>
                <a:latin typeface="+mj-lt"/>
              </a:rPr>
              <a:t>The model performance is very good.</a:t>
            </a:r>
          </a:p>
          <a:p>
            <a:pPr marL="228600" indent="-228600">
              <a:spcAft>
                <a:spcPts val="800"/>
              </a:spcAft>
              <a:buFont typeface="Arial" panose="020B0604020202020204" pitchFamily="34" charset="0"/>
              <a:buChar char="•"/>
            </a:pPr>
            <a:r>
              <a:rPr lang="en-GB" sz="2400" dirty="0">
                <a:latin typeface="+mj-lt"/>
              </a:rPr>
              <a:t>T</a:t>
            </a:r>
            <a:r>
              <a:rPr lang="en-GB" sz="2400" b="0" i="0" dirty="0">
                <a:effectLst/>
                <a:latin typeface="+mj-lt"/>
              </a:rPr>
              <a:t>he graphs show increasing accuracy and decreasing loss</a:t>
            </a:r>
            <a:r>
              <a:rPr lang="en-GB" sz="3200" b="0" i="0" dirty="0">
                <a:effectLst/>
                <a:latin typeface="+mj-lt"/>
              </a:rPr>
              <a:t>.</a:t>
            </a:r>
            <a:endParaRPr lang="en-US" sz="1400" dirty="0">
              <a:latin typeface="+mj-lt"/>
            </a:endParaRPr>
          </a:p>
        </p:txBody>
      </p:sp>
      <p:pic>
        <p:nvPicPr>
          <p:cNvPr id="14" name="Picture 13" descr="Graphical user interface, application&#10;&#10;Description automatically generated">
            <a:extLst>
              <a:ext uri="{FF2B5EF4-FFF2-40B4-BE49-F238E27FC236}">
                <a16:creationId xmlns:a16="http://schemas.microsoft.com/office/drawing/2014/main" id="{F5CADCB4-7E1D-5657-9CF9-26726D064B3A}"/>
              </a:ext>
            </a:extLst>
          </p:cNvPr>
          <p:cNvPicPr>
            <a:picLocks noChangeAspect="1"/>
          </p:cNvPicPr>
          <p:nvPr/>
        </p:nvPicPr>
        <p:blipFill>
          <a:blip r:embed="rId5"/>
          <a:stretch>
            <a:fillRect/>
          </a:stretch>
        </p:blipFill>
        <p:spPr>
          <a:xfrm>
            <a:off x="0" y="-14068"/>
            <a:ext cx="5904748" cy="6872068"/>
          </a:xfrm>
          <a:prstGeom prst="rect">
            <a:avLst/>
          </a:prstGeom>
        </p:spPr>
      </p:pic>
    </p:spTree>
    <p:extLst>
      <p:ext uri="{BB962C8B-B14F-4D97-AF65-F5344CB8AC3E}">
        <p14:creationId xmlns:p14="http://schemas.microsoft.com/office/powerpoint/2010/main" val="51106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9"/>
                                        </p:tgtEl>
                                      </p:cBhvr>
                                    </p:cmd>
                                  </p:childTnLst>
                                </p:cTn>
                              </p:par>
                              <p:par>
                                <p:cTn id="7" presetID="2" presetClass="entr" presetSubtype="8"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500" fill="hold"/>
                                        <p:tgtEl>
                                          <p:spTgt spid="11"/>
                                        </p:tgtEl>
                                        <p:attrNameLst>
                                          <p:attrName>ppt_x</p:attrName>
                                        </p:attrNameLst>
                                      </p:cBhvr>
                                      <p:tavLst>
                                        <p:tav tm="0">
                                          <p:val>
                                            <p:strVal val="0-#ppt_w/2"/>
                                          </p:val>
                                        </p:tav>
                                        <p:tav tm="100000">
                                          <p:val>
                                            <p:strVal val="#ppt_x"/>
                                          </p:val>
                                        </p:tav>
                                      </p:tavLst>
                                    </p:anim>
                                    <p:anim calcmode="lin" valueType="num">
                                      <p:cBhvr additive="base">
                                        <p:cTn id="1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mute="1">
                <p:cTn id="16" repeatCount="indefinite" fill="hold" display="0">
                  <p:stCondLst>
                    <p:cond delay="indefinite"/>
                  </p:stCondLst>
                </p:cTn>
                <p:tgtEl>
                  <p:spTgt spid="9"/>
                </p:tgtEl>
              </p:cMediaNode>
            </p:video>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6096000" y="214507"/>
            <a:ext cx="5756971" cy="986588"/>
          </a:xfrm>
        </p:spPr>
        <p:txBody>
          <a:bodyPr vert="horz" wrap="square" lIns="0" tIns="0" rIns="0" bIns="0" rtlCol="0" anchor="b" anchorCtr="0">
            <a:normAutofit/>
          </a:bodyPr>
          <a:lstStyle/>
          <a:p>
            <a:pPr algn="ctr">
              <a:lnSpc>
                <a:spcPct val="100000"/>
              </a:lnSpc>
            </a:pPr>
            <a:r>
              <a:rPr lang="en-US" dirty="0"/>
              <a:t>Model Training</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a:solidFill>
                <a:schemeClr val="tx1">
                  <a:alpha val="80000"/>
                </a:schemeClr>
              </a:solidFill>
            </a:endParaRPr>
          </a:p>
        </p:txBody>
      </p:sp>
      <p:pic>
        <p:nvPicPr>
          <p:cNvPr id="7" name="Picture 6" descr="Table&#10;&#10;Description automatically generated">
            <a:extLst>
              <a:ext uri="{FF2B5EF4-FFF2-40B4-BE49-F238E27FC236}">
                <a16:creationId xmlns:a16="http://schemas.microsoft.com/office/drawing/2014/main" id="{3A92C4DF-444F-B000-2845-FA98FDAF2C43}"/>
              </a:ext>
            </a:extLst>
          </p:cNvPr>
          <p:cNvPicPr>
            <a:picLocks noChangeAspect="1"/>
          </p:cNvPicPr>
          <p:nvPr/>
        </p:nvPicPr>
        <p:blipFill>
          <a:blip r:embed="rId3"/>
          <a:stretch>
            <a:fillRect/>
          </a:stretch>
        </p:blipFill>
        <p:spPr>
          <a:xfrm>
            <a:off x="6767255" y="2486666"/>
            <a:ext cx="4556263" cy="4020546"/>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80171858-1487-E29C-EF33-18C95697E828}"/>
              </a:ext>
            </a:extLst>
          </p:cNvPr>
          <p:cNvPicPr>
            <a:picLocks noChangeAspect="1"/>
          </p:cNvPicPr>
          <p:nvPr/>
        </p:nvPicPr>
        <p:blipFill>
          <a:blip r:embed="rId4"/>
          <a:stretch>
            <a:fillRect/>
          </a:stretch>
        </p:blipFill>
        <p:spPr>
          <a:xfrm>
            <a:off x="0" y="5610"/>
            <a:ext cx="5884753" cy="6858000"/>
          </a:xfrm>
          <a:prstGeom prst="rect">
            <a:avLst/>
          </a:prstGeom>
        </p:spPr>
      </p:pic>
      <p:sp>
        <p:nvSpPr>
          <p:cNvPr id="3" name="TextBox 2">
            <a:extLst>
              <a:ext uri="{FF2B5EF4-FFF2-40B4-BE49-F238E27FC236}">
                <a16:creationId xmlns:a16="http://schemas.microsoft.com/office/drawing/2014/main" id="{ED1F20E6-B0FA-D0AD-3A08-935C6A046CAD}"/>
              </a:ext>
            </a:extLst>
          </p:cNvPr>
          <p:cNvSpPr txBox="1"/>
          <p:nvPr/>
        </p:nvSpPr>
        <p:spPr>
          <a:xfrm>
            <a:off x="6076440" y="1321842"/>
            <a:ext cx="5937895" cy="923330"/>
          </a:xfrm>
          <a:prstGeom prst="rect">
            <a:avLst/>
          </a:prstGeom>
          <a:noFill/>
        </p:spPr>
        <p:txBody>
          <a:bodyPr wrap="square">
            <a:spAutoFit/>
          </a:bodyPr>
          <a:lstStyle/>
          <a:p>
            <a:r>
              <a:rPr lang="en-US" b="0" i="0" dirty="0">
                <a:effectLst/>
                <a:latin typeface="+mj-lt"/>
              </a:rPr>
              <a:t>The train and test data is fitted to the model and the convolutional model is trained. Several epochs are defined to train for and batch size while introducing the model.</a:t>
            </a:r>
            <a:endParaRPr lang="en-GB" dirty="0">
              <a:latin typeface="+mj-lt"/>
            </a:endParaRPr>
          </a:p>
        </p:txBody>
      </p:sp>
    </p:spTree>
    <p:extLst>
      <p:ext uri="{BB962C8B-B14F-4D97-AF65-F5344CB8AC3E}">
        <p14:creationId xmlns:p14="http://schemas.microsoft.com/office/powerpoint/2010/main" val="78002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Evaluation</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What best meets the business objectives?</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24</a:t>
            </a:fld>
            <a:endParaRPr lang="en-US"/>
          </a:p>
        </p:txBody>
      </p:sp>
    </p:spTree>
    <p:extLst>
      <p:ext uri="{BB962C8B-B14F-4D97-AF65-F5344CB8AC3E}">
        <p14:creationId xmlns:p14="http://schemas.microsoft.com/office/powerpoint/2010/main" val="2140385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7" name="Freeform: Shape 103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9" name="Oval 103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1" name="Oval 104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43" name="Group 104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44" name="Freeform: Shape 104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Freeform: Shape 104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6" name="Oval 104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7" name="Oval 104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49" name="Rectangle 104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647591" y="2763024"/>
            <a:ext cx="5437187" cy="2986234"/>
          </a:xfrm>
        </p:spPr>
        <p:txBody>
          <a:bodyPr vert="horz" wrap="square" lIns="0" tIns="0" rIns="0" bIns="0" rtlCol="0" anchor="b" anchorCtr="0">
            <a:normAutofit fontScale="90000"/>
          </a:bodyPr>
          <a:lstStyle/>
          <a:p>
            <a:pPr lvl="0"/>
            <a:r>
              <a:rPr lang="en-US" sz="2200" b="1" i="1" kern="1200" dirty="0">
                <a:solidFill>
                  <a:schemeClr val="tx1"/>
                </a:solidFill>
                <a:effectLst/>
                <a:latin typeface="+mj-lt"/>
                <a:ea typeface="+mj-ea"/>
                <a:cs typeface="+mj-cs"/>
              </a:rPr>
              <a:t>Evaluate results:</a:t>
            </a:r>
            <a:br>
              <a:rPr lang="en-US" sz="2200" i="1" kern="1200" dirty="0">
                <a:solidFill>
                  <a:schemeClr val="tx1"/>
                </a:solidFill>
                <a:effectLst/>
                <a:latin typeface="+mj-lt"/>
                <a:ea typeface="+mj-ea"/>
                <a:cs typeface="+mj-cs"/>
              </a:rPr>
            </a:br>
            <a:r>
              <a:rPr lang="en-US" sz="2200" kern="1200" dirty="0">
                <a:solidFill>
                  <a:schemeClr val="tx1"/>
                </a:solidFill>
                <a:effectLst/>
                <a:latin typeface="+mj-lt"/>
                <a:ea typeface="+mj-ea"/>
                <a:cs typeface="+mj-cs"/>
              </a:rPr>
              <a:t>Do the models meet the business success criteria? Which one(s) should we approve for the business?</a:t>
            </a:r>
            <a:br>
              <a:rPr lang="en-US" sz="2200" kern="1200" dirty="0">
                <a:solidFill>
                  <a:schemeClr val="tx1"/>
                </a:solidFill>
                <a:effectLst/>
                <a:latin typeface="+mj-lt"/>
                <a:ea typeface="+mj-ea"/>
                <a:cs typeface="+mj-cs"/>
              </a:rPr>
            </a:br>
            <a:br>
              <a:rPr lang="en-US" sz="2200" kern="1200" dirty="0">
                <a:solidFill>
                  <a:schemeClr val="tx1"/>
                </a:solidFill>
                <a:effectLst/>
                <a:latin typeface="+mj-lt"/>
                <a:ea typeface="+mj-ea"/>
                <a:cs typeface="+mj-cs"/>
              </a:rPr>
            </a:br>
            <a:r>
              <a:rPr lang="en-US" sz="2200" b="1" i="1" kern="1200" dirty="0">
                <a:solidFill>
                  <a:schemeClr val="tx1"/>
                </a:solidFill>
                <a:effectLst/>
                <a:latin typeface="+mj-lt"/>
                <a:ea typeface="+mj-ea"/>
                <a:cs typeface="+mj-cs"/>
              </a:rPr>
              <a:t>Review process:</a:t>
            </a:r>
            <a:br>
              <a:rPr lang="en-US" sz="2200" i="1" kern="1200" dirty="0">
                <a:solidFill>
                  <a:schemeClr val="tx1"/>
                </a:solidFill>
                <a:effectLst/>
                <a:latin typeface="+mj-lt"/>
                <a:ea typeface="+mj-ea"/>
                <a:cs typeface="+mj-cs"/>
              </a:rPr>
            </a:br>
            <a:r>
              <a:rPr lang="en-US" sz="2200" kern="1200" dirty="0">
                <a:solidFill>
                  <a:schemeClr val="tx1"/>
                </a:solidFill>
                <a:effectLst/>
                <a:latin typeface="+mj-lt"/>
                <a:ea typeface="+mj-ea"/>
                <a:cs typeface="+mj-cs"/>
              </a:rPr>
              <a:t>Review the work accomplished. Was anything overlooked? Were all steps properly executed? Summarize findings and correct anything if needed.</a:t>
            </a:r>
            <a:br>
              <a:rPr lang="en-US" sz="2200" kern="1200" dirty="0">
                <a:solidFill>
                  <a:schemeClr val="tx1"/>
                </a:solidFill>
                <a:effectLst/>
                <a:latin typeface="+mj-lt"/>
                <a:ea typeface="+mj-ea"/>
                <a:cs typeface="+mj-cs"/>
              </a:rPr>
            </a:br>
            <a:br>
              <a:rPr lang="en-US" sz="2200" kern="1200" dirty="0">
                <a:solidFill>
                  <a:schemeClr val="tx1"/>
                </a:solidFill>
                <a:effectLst/>
                <a:latin typeface="+mj-lt"/>
                <a:ea typeface="+mj-ea"/>
                <a:cs typeface="+mj-cs"/>
              </a:rPr>
            </a:br>
            <a:r>
              <a:rPr lang="en-US" sz="2200" b="1" i="1" kern="1200" dirty="0">
                <a:solidFill>
                  <a:schemeClr val="tx1"/>
                </a:solidFill>
                <a:effectLst/>
                <a:latin typeface="+mj-lt"/>
                <a:ea typeface="+mj-ea"/>
                <a:cs typeface="+mj-cs"/>
              </a:rPr>
              <a:t>Determine next steps:</a:t>
            </a:r>
            <a:br>
              <a:rPr lang="en-US" sz="2200" i="1" kern="1200" dirty="0">
                <a:solidFill>
                  <a:schemeClr val="tx1"/>
                </a:solidFill>
                <a:effectLst/>
                <a:latin typeface="+mj-lt"/>
                <a:ea typeface="+mj-ea"/>
                <a:cs typeface="+mj-cs"/>
              </a:rPr>
            </a:br>
            <a:r>
              <a:rPr lang="en-US" sz="2200" kern="1200" dirty="0">
                <a:solidFill>
                  <a:schemeClr val="tx1"/>
                </a:solidFill>
                <a:effectLst/>
                <a:latin typeface="+mj-lt"/>
                <a:ea typeface="+mj-ea"/>
                <a:cs typeface="+mj-cs"/>
              </a:rPr>
              <a:t>Based on the previous three tasks, determine whether to proceed to deployment, iterate further, or initiate new projects.</a:t>
            </a:r>
            <a:br>
              <a:rPr lang="en-US" sz="1600" kern="1200" dirty="0">
                <a:solidFill>
                  <a:schemeClr val="tx1"/>
                </a:solidFill>
                <a:effectLst/>
                <a:latin typeface="+mj-lt"/>
                <a:ea typeface="+mj-ea"/>
                <a:cs typeface="+mj-cs"/>
              </a:rPr>
            </a:br>
            <a:br>
              <a:rPr lang="en-US" sz="1600" kern="1200" dirty="0">
                <a:solidFill>
                  <a:schemeClr val="tx1"/>
                </a:solidFill>
                <a:effectLst/>
                <a:latin typeface="+mj-lt"/>
                <a:ea typeface="+mj-ea"/>
                <a:cs typeface="+mj-cs"/>
              </a:rPr>
            </a:br>
            <a:endParaRPr lang="en-US" sz="1600" kern="1200" dirty="0">
              <a:solidFill>
                <a:schemeClr val="tx1"/>
              </a:solidFill>
              <a:latin typeface="+mj-lt"/>
              <a:ea typeface="+mj-ea"/>
              <a:cs typeface="+mj-cs"/>
            </a:endParaRPr>
          </a:p>
        </p:txBody>
      </p:sp>
      <p:pic>
        <p:nvPicPr>
          <p:cNvPr id="1032" name="Picture 8" descr="Empty cockpit of autonomous vehicle, HUD(Head Up Display) and digital speedometer. self-driving vehicle.">
            <a:extLst>
              <a:ext uri="{FF2B5EF4-FFF2-40B4-BE49-F238E27FC236}">
                <a16:creationId xmlns:a16="http://schemas.microsoft.com/office/drawing/2014/main" id="{C8288C75-CF68-646A-E6C8-BF570A86C352}"/>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7869" r="35882" b="2"/>
          <a:stretch/>
        </p:blipFill>
        <p:spPr bwMode="auto">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1051" name="Group 1050">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1052" name="Freeform: Shape 1051">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3" name="Oval 1052">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55" name="Oval 1054">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25</a:t>
            </a:fld>
            <a:endParaRPr lang="en-US">
              <a:solidFill>
                <a:schemeClr val="tx1">
                  <a:alpha val="80000"/>
                </a:schemeClr>
              </a:solidFill>
            </a:endParaRPr>
          </a:p>
        </p:txBody>
      </p:sp>
    </p:spTree>
    <p:extLst>
      <p:ext uri="{BB962C8B-B14F-4D97-AF65-F5344CB8AC3E}">
        <p14:creationId xmlns:p14="http://schemas.microsoft.com/office/powerpoint/2010/main" val="2110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7" name="Freeform: Shape 3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Oval 3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Freeform: Shape 3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2" name="Rectangle 4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4920210" y="1069144"/>
            <a:ext cx="5437185" cy="965981"/>
          </a:xfrm>
        </p:spPr>
        <p:txBody>
          <a:bodyPr vert="horz" wrap="square" lIns="0" tIns="0" rIns="0" bIns="0" rtlCol="0" anchor="b" anchorCtr="0">
            <a:normAutofit/>
          </a:bodyPr>
          <a:lstStyle/>
          <a:p>
            <a:pPr>
              <a:lnSpc>
                <a:spcPct val="100000"/>
              </a:lnSpc>
            </a:pPr>
            <a:r>
              <a:rPr lang="en-US" dirty="0"/>
              <a:t>Model Evaluation</a:t>
            </a:r>
          </a:p>
        </p:txBody>
      </p:sp>
      <p:sp>
        <p:nvSpPr>
          <p:cNvPr id="7" name="TextBox 6">
            <a:extLst>
              <a:ext uri="{FF2B5EF4-FFF2-40B4-BE49-F238E27FC236}">
                <a16:creationId xmlns:a16="http://schemas.microsoft.com/office/drawing/2014/main" id="{5A444AA8-B39F-5279-B1D4-3C13B7DE81C1}"/>
              </a:ext>
            </a:extLst>
          </p:cNvPr>
          <p:cNvSpPr txBox="1"/>
          <p:nvPr/>
        </p:nvSpPr>
        <p:spPr>
          <a:xfrm>
            <a:off x="4922750" y="2470117"/>
            <a:ext cx="6718387" cy="3415519"/>
          </a:xfrm>
          <a:prstGeom prst="rect">
            <a:avLst/>
          </a:prstGeom>
        </p:spPr>
        <p:txBody>
          <a:bodyPr vert="horz" wrap="square" lIns="0" tIns="0" rIns="0" bIns="0" rtlCol="0" anchor="t">
            <a:noAutofit/>
          </a:bodyPr>
          <a:lstStyle/>
          <a:p>
            <a:pPr marL="342900" indent="-228600">
              <a:lnSpc>
                <a:spcPct val="110000"/>
              </a:lnSpc>
              <a:spcAft>
                <a:spcPts val="800"/>
              </a:spcAft>
              <a:buFont typeface="Arial" panose="020B0604020202020204" pitchFamily="34" charset="0"/>
              <a:buChar char="•"/>
            </a:pPr>
            <a:r>
              <a:rPr lang="en-US" sz="2200" i="0" dirty="0">
                <a:solidFill>
                  <a:schemeClr val="tx1">
                    <a:alpha val="60000"/>
                  </a:schemeClr>
                </a:solidFill>
                <a:effectLst/>
                <a:latin typeface="+mj-lt"/>
              </a:rPr>
              <a:t>The dataset contains a test folder with different test images and a test.csv file.</a:t>
            </a:r>
          </a:p>
          <a:p>
            <a:pPr marL="342900" indent="-228600">
              <a:lnSpc>
                <a:spcPct val="110000"/>
              </a:lnSpc>
              <a:spcAft>
                <a:spcPts val="800"/>
              </a:spcAft>
              <a:buFont typeface="Arial" panose="020B0604020202020204" pitchFamily="34" charset="0"/>
              <a:buChar char="•"/>
            </a:pPr>
            <a:r>
              <a:rPr lang="en-US" sz="2200" i="0" dirty="0">
                <a:solidFill>
                  <a:schemeClr val="tx1">
                    <a:alpha val="60000"/>
                  </a:schemeClr>
                </a:solidFill>
                <a:effectLst/>
                <a:latin typeface="+mj-lt"/>
              </a:rPr>
              <a:t>The CSV file contains the details about the image path &amp; their respective labels.</a:t>
            </a:r>
          </a:p>
          <a:p>
            <a:pPr marL="342900" indent="-228600">
              <a:lnSpc>
                <a:spcPct val="110000"/>
              </a:lnSpc>
              <a:spcAft>
                <a:spcPts val="800"/>
              </a:spcAft>
              <a:buFont typeface="Arial" panose="020B0604020202020204" pitchFamily="34" charset="0"/>
              <a:buChar char="•"/>
            </a:pPr>
            <a:r>
              <a:rPr lang="en-US" sz="2200" i="0" dirty="0">
                <a:solidFill>
                  <a:schemeClr val="tx1">
                    <a:alpha val="60000"/>
                  </a:schemeClr>
                </a:solidFill>
                <a:effectLst/>
                <a:latin typeface="+mj-lt"/>
              </a:rPr>
              <a:t>The data is loaded again using pandas </a:t>
            </a:r>
            <a:r>
              <a:rPr lang="en-US" sz="2200" dirty="0">
                <a:solidFill>
                  <a:schemeClr val="tx1">
                    <a:alpha val="60000"/>
                  </a:schemeClr>
                </a:solidFill>
                <a:latin typeface="+mj-lt"/>
              </a:rPr>
              <a:t>&amp; </a:t>
            </a:r>
            <a:r>
              <a:rPr lang="en-US" sz="2200" i="0" dirty="0">
                <a:solidFill>
                  <a:schemeClr val="tx1">
                    <a:alpha val="60000"/>
                  </a:schemeClr>
                </a:solidFill>
                <a:effectLst/>
                <a:latin typeface="+mj-lt"/>
              </a:rPr>
              <a:t>each image resized into the shape of 30*30 pixels.</a:t>
            </a:r>
          </a:p>
          <a:p>
            <a:pPr marL="342900" indent="-228600">
              <a:lnSpc>
                <a:spcPct val="110000"/>
              </a:lnSpc>
              <a:spcAft>
                <a:spcPts val="800"/>
              </a:spcAft>
              <a:buFont typeface="Arial" panose="020B0604020202020204" pitchFamily="34" charset="0"/>
              <a:buChar char="•"/>
            </a:pPr>
            <a:r>
              <a:rPr lang="en-US" sz="2200" i="0" dirty="0">
                <a:solidFill>
                  <a:schemeClr val="tx1">
                    <a:alpha val="60000"/>
                  </a:schemeClr>
                </a:solidFill>
                <a:effectLst/>
                <a:latin typeface="+mj-lt"/>
              </a:rPr>
              <a:t>The input image is converted to a NumPy array.</a:t>
            </a:r>
          </a:p>
          <a:p>
            <a:pPr marL="342900" indent="-228600">
              <a:lnSpc>
                <a:spcPct val="110000"/>
              </a:lnSpc>
              <a:spcAft>
                <a:spcPts val="800"/>
              </a:spcAft>
              <a:buFont typeface="Arial" panose="020B0604020202020204" pitchFamily="34" charset="0"/>
              <a:buChar char="•"/>
            </a:pPr>
            <a:r>
              <a:rPr lang="en-US" sz="2200" i="0" dirty="0">
                <a:solidFill>
                  <a:schemeClr val="tx1">
                    <a:alpha val="60000"/>
                  </a:schemeClr>
                </a:solidFill>
                <a:effectLst/>
                <a:latin typeface="+mj-lt"/>
              </a:rPr>
              <a:t>After processing test data images, the model's accuracy is checked against actual labels.</a:t>
            </a:r>
            <a:endParaRPr lang="en-US" sz="2200" dirty="0">
              <a:solidFill>
                <a:schemeClr val="tx1">
                  <a:alpha val="60000"/>
                </a:schemeClr>
              </a:solidFill>
              <a:latin typeface="+mj-lt"/>
            </a:endParaRP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26</a:t>
            </a:fld>
            <a:endParaRPr lang="en-US">
              <a:solidFill>
                <a:schemeClr val="tx1">
                  <a:alpha val="80000"/>
                </a:schemeClr>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319542F4-1855-D9B3-4588-F605EA583B3F}"/>
              </a:ext>
            </a:extLst>
          </p:cNvPr>
          <p:cNvPicPr>
            <a:picLocks noChangeAspect="1"/>
          </p:cNvPicPr>
          <p:nvPr/>
        </p:nvPicPr>
        <p:blipFill rotWithShape="1">
          <a:blip r:embed="rId3"/>
          <a:srcRect r="25636"/>
          <a:stretch/>
        </p:blipFill>
        <p:spPr>
          <a:xfrm>
            <a:off x="-66628" y="0"/>
            <a:ext cx="4433435" cy="6858000"/>
          </a:xfrm>
          <a:prstGeom prst="rect">
            <a:avLst/>
          </a:prstGeom>
        </p:spPr>
      </p:pic>
    </p:spTree>
    <p:extLst>
      <p:ext uri="{BB962C8B-B14F-4D97-AF65-F5344CB8AC3E}">
        <p14:creationId xmlns:p14="http://schemas.microsoft.com/office/powerpoint/2010/main" val="94164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Deployment</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How do stakeholders access the results?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27</a:t>
            </a:fld>
            <a:endParaRPr lang="en-US"/>
          </a:p>
        </p:txBody>
      </p:sp>
    </p:spTree>
    <p:extLst>
      <p:ext uri="{BB962C8B-B14F-4D97-AF65-F5344CB8AC3E}">
        <p14:creationId xmlns:p14="http://schemas.microsoft.com/office/powerpoint/2010/main" val="23120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624072" y="3208071"/>
            <a:ext cx="5896303" cy="3384550"/>
          </a:xfrm>
        </p:spPr>
        <p:txBody>
          <a:bodyPr>
            <a:normAutofit fontScale="90000"/>
          </a:bodyPr>
          <a:lstStyle/>
          <a:p>
            <a:pPr lvl="0">
              <a:lnSpc>
                <a:spcPct val="107000"/>
              </a:lnSpc>
            </a:pPr>
            <a:r>
              <a:rPr lang="en-GB" sz="2400" b="1" i="1" dirty="0">
                <a:effectLst/>
                <a:latin typeface="Arimo-Italic"/>
                <a:ea typeface="Calibri" panose="020F0502020204030204" pitchFamily="34" charset="0"/>
                <a:cs typeface="Arimo-Italic"/>
              </a:rPr>
              <a:t>Plan deployment:</a:t>
            </a:r>
            <a:br>
              <a:rPr lang="en-GB" sz="2400" i="1" dirty="0">
                <a:effectLst/>
                <a:latin typeface="Arimo-Italic"/>
                <a:ea typeface="Calibri" panose="020F0502020204030204" pitchFamily="34" charset="0"/>
                <a:cs typeface="Arimo-Italic"/>
              </a:rPr>
            </a:br>
            <a:r>
              <a:rPr lang="en-GB" sz="2400" dirty="0">
                <a:effectLst/>
                <a:latin typeface="Arimo-Italic"/>
                <a:ea typeface="Calibri" panose="020F0502020204030204" pitchFamily="34" charset="0"/>
                <a:cs typeface="Arimo-Italic"/>
              </a:rPr>
              <a:t>Develop and document a plan for deploying the model.</a:t>
            </a:r>
            <a:br>
              <a:rPr lang="en-GB" sz="2400" dirty="0">
                <a:effectLst/>
                <a:latin typeface="Arimo-Italic"/>
                <a:ea typeface="Calibri" panose="020F0502020204030204" pitchFamily="34" charset="0"/>
                <a:cs typeface="Arimo-Italic"/>
              </a:rPr>
            </a:br>
            <a:br>
              <a:rPr lang="en-GB" sz="2400" dirty="0">
                <a:effectLst/>
                <a:latin typeface="Arimo-Italic"/>
                <a:ea typeface="Calibri" panose="020F0502020204030204" pitchFamily="34" charset="0"/>
                <a:cs typeface="Arimo-Italic"/>
              </a:rPr>
            </a:br>
            <a:r>
              <a:rPr lang="en-GB" sz="2400" b="1" i="1" dirty="0">
                <a:effectLst/>
                <a:latin typeface="Arimo-Italic"/>
                <a:ea typeface="Calibri" panose="020F0502020204030204" pitchFamily="34" charset="0"/>
                <a:cs typeface="Arimo-Italic"/>
              </a:rPr>
              <a:t>Plan monitoring and maintenance:</a:t>
            </a:r>
            <a:br>
              <a:rPr lang="en-GB" sz="2400" i="1" dirty="0">
                <a:effectLst/>
                <a:latin typeface="Arimo-Italic"/>
                <a:ea typeface="Calibri" panose="020F0502020204030204" pitchFamily="34" charset="0"/>
                <a:cs typeface="Arimo-Italic"/>
              </a:rPr>
            </a:br>
            <a:r>
              <a:rPr lang="en-GB" sz="2400" dirty="0">
                <a:effectLst/>
                <a:latin typeface="Arimo-Italic"/>
                <a:ea typeface="Calibri" panose="020F0502020204030204" pitchFamily="34" charset="0"/>
                <a:cs typeface="Arimo-Italic"/>
              </a:rPr>
              <a:t>Develop a thorough monitoring and maintenance plan to avoid issues during the operational phase (or post-project phase) of a model.</a:t>
            </a:r>
            <a:br>
              <a:rPr lang="en-GB" sz="2400" dirty="0">
                <a:effectLst/>
                <a:latin typeface="Arimo-Italic"/>
                <a:ea typeface="Calibri" panose="020F0502020204030204" pitchFamily="34" charset="0"/>
                <a:cs typeface="Arimo-Italic"/>
              </a:rPr>
            </a:br>
            <a:br>
              <a:rPr lang="en-GB" sz="2400" dirty="0">
                <a:effectLst/>
                <a:latin typeface="Arimo-Italic"/>
                <a:ea typeface="Calibri" panose="020F0502020204030204" pitchFamily="34" charset="0"/>
                <a:cs typeface="Arimo-Italic"/>
              </a:rPr>
            </a:br>
            <a:r>
              <a:rPr lang="en-GB" sz="2400" b="1" i="1" dirty="0">
                <a:effectLst/>
                <a:latin typeface="Arimo-Italic"/>
                <a:ea typeface="Calibri" panose="020F0502020204030204" pitchFamily="34" charset="0"/>
                <a:cs typeface="Arimo-Italic"/>
              </a:rPr>
              <a:t>Produce final report:</a:t>
            </a:r>
            <a:br>
              <a:rPr lang="en-GB" sz="2400" i="1" dirty="0">
                <a:effectLst/>
                <a:latin typeface="Arimo-Italic"/>
                <a:ea typeface="Calibri" panose="020F0502020204030204" pitchFamily="34" charset="0"/>
                <a:cs typeface="Arimo-Italic"/>
              </a:rPr>
            </a:br>
            <a:r>
              <a:rPr lang="en-GB" sz="2400" dirty="0">
                <a:effectLst/>
                <a:latin typeface="Arimo-Italic"/>
                <a:ea typeface="Calibri" panose="020F0502020204030204" pitchFamily="34" charset="0"/>
                <a:cs typeface="Arimo-Italic"/>
              </a:rPr>
              <a:t>The project team documents a summary of the project which might include a final presentation of data mining results.</a:t>
            </a:r>
            <a:br>
              <a:rPr lang="en-GB" sz="2400" dirty="0">
                <a:effectLst/>
                <a:latin typeface="Arimo-Italic"/>
                <a:ea typeface="Calibri" panose="020F0502020204030204" pitchFamily="34" charset="0"/>
                <a:cs typeface="Arimo-Italic"/>
              </a:rPr>
            </a:br>
            <a:br>
              <a:rPr lang="en-GB" sz="2400" dirty="0">
                <a:effectLst/>
                <a:latin typeface="Arimo-Italic"/>
                <a:ea typeface="Calibri" panose="020F0502020204030204" pitchFamily="34" charset="0"/>
                <a:cs typeface="Arimo-Italic"/>
              </a:rPr>
            </a:br>
            <a:r>
              <a:rPr lang="en-GB" sz="2400" b="1" i="1" dirty="0">
                <a:effectLst/>
                <a:latin typeface="Arimo-Italic"/>
                <a:ea typeface="Calibri" panose="020F0502020204030204" pitchFamily="34" charset="0"/>
                <a:cs typeface="Arimo-Italic"/>
              </a:rPr>
              <a:t>Review project:</a:t>
            </a:r>
            <a:br>
              <a:rPr lang="en-GB" sz="2400" i="1" dirty="0">
                <a:effectLst/>
                <a:latin typeface="Arimo-Italic"/>
                <a:ea typeface="Calibri" panose="020F0502020204030204" pitchFamily="34" charset="0"/>
                <a:cs typeface="Arimo-Italic"/>
              </a:rPr>
            </a:br>
            <a:r>
              <a:rPr lang="en-GB" sz="2400" dirty="0">
                <a:effectLst/>
                <a:latin typeface="Arimo-Italic"/>
                <a:ea typeface="Calibri" panose="020F0502020204030204" pitchFamily="34" charset="0"/>
                <a:cs typeface="Arimo-Italic"/>
              </a:rPr>
              <a:t>Conduct a project retrospective about what went well, what could have been better, and how to improve in the future.</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28</a:t>
            </a:fld>
            <a:endParaRPr lang="en-US"/>
          </a:p>
        </p:txBody>
      </p:sp>
      <p:pic>
        <p:nvPicPr>
          <p:cNvPr id="5" name="Picture Placeholder 4" descr="Background pattern&#10;&#10;Description automatically generated">
            <a:extLst>
              <a:ext uri="{FF2B5EF4-FFF2-40B4-BE49-F238E27FC236}">
                <a16:creationId xmlns:a16="http://schemas.microsoft.com/office/drawing/2014/main" id="{38654A38-50C9-EE7C-00D9-B7DE1A9FA4C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2500" r="12500"/>
          <a:stretch>
            <a:fillRect/>
          </a:stretch>
        </p:blipFill>
        <p:spPr>
          <a:xfrm>
            <a:off x="6619021" y="797310"/>
            <a:ext cx="5132388" cy="5132388"/>
          </a:xfrm>
        </p:spPr>
      </p:pic>
    </p:spTree>
    <p:extLst>
      <p:ext uri="{BB962C8B-B14F-4D97-AF65-F5344CB8AC3E}">
        <p14:creationId xmlns:p14="http://schemas.microsoft.com/office/powerpoint/2010/main" val="28984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6"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80"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363888" y="897448"/>
            <a:ext cx="4500562" cy="1562959"/>
          </a:xfrm>
        </p:spPr>
        <p:txBody>
          <a:bodyPr vert="horz" wrap="square" lIns="0" tIns="0" rIns="0" bIns="0" rtlCol="0" anchor="t" anchorCtr="0">
            <a:normAutofit/>
          </a:bodyPr>
          <a:lstStyle/>
          <a:p>
            <a:pPr>
              <a:lnSpc>
                <a:spcPct val="100000"/>
              </a:lnSpc>
            </a:pPr>
            <a:r>
              <a:rPr lang="en-US" dirty="0"/>
              <a:t>Conclusion</a:t>
            </a:r>
          </a:p>
        </p:txBody>
      </p:sp>
      <p:grpSp>
        <p:nvGrpSpPr>
          <p:cNvPr id="81" name="Group 28">
            <a:extLst>
              <a:ext uri="{FF2B5EF4-FFF2-40B4-BE49-F238E27FC236}">
                <a16:creationId xmlns:a16="http://schemas.microsoft.com/office/drawing/2014/main" id="{30493E29-1143-4080-A31C-64E36832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3" y="398538"/>
            <a:ext cx="631474" cy="667800"/>
            <a:chOff x="2994153" y="1378666"/>
            <a:chExt cx="631474" cy="667800"/>
          </a:xfrm>
        </p:grpSpPr>
        <p:sp>
          <p:nvSpPr>
            <p:cNvPr id="30" name="Freeform: Shape 29">
              <a:extLst>
                <a:ext uri="{FF2B5EF4-FFF2-40B4-BE49-F238E27FC236}">
                  <a16:creationId xmlns:a16="http://schemas.microsoft.com/office/drawing/2014/main" id="{54F335CB-D905-4ACD-9B94-4BFC5E45C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30">
              <a:extLst>
                <a:ext uri="{FF2B5EF4-FFF2-40B4-BE49-F238E27FC236}">
                  <a16:creationId xmlns:a16="http://schemas.microsoft.com/office/drawing/2014/main" id="{E30707A2-C7E1-4028-BD83-12C7212FF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Oval 32">
            <a:extLst>
              <a:ext uri="{FF2B5EF4-FFF2-40B4-BE49-F238E27FC236}">
                <a16:creationId xmlns:a16="http://schemas.microsoft.com/office/drawing/2014/main" id="{D7AA753E-FFC2-4B5B-A791-BEC97605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65888"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257517" y="1783882"/>
            <a:ext cx="6423685" cy="1573973"/>
          </a:xfrm>
        </p:spPr>
        <p:txBody>
          <a:bodyPr vert="horz" wrap="square" lIns="0" tIns="0" rIns="0" bIns="0" rtlCol="0" anchor="t">
            <a:noAutofit/>
          </a:bodyPr>
          <a:lstStyle/>
          <a:p>
            <a:pPr marL="342900" indent="-228600">
              <a:lnSpc>
                <a:spcPct val="100000"/>
              </a:lnSpc>
              <a:spcBef>
                <a:spcPts val="600"/>
              </a:spcBef>
              <a:buFont typeface="Arial" panose="020B0604020202020204" pitchFamily="34" charset="0"/>
              <a:buChar char="•"/>
            </a:pPr>
            <a:r>
              <a:rPr lang="en-US" sz="1800" dirty="0">
                <a:latin typeface="+mj-lt"/>
              </a:rPr>
              <a:t>What have we discovered? The purpose of using the CNN model for image processing models.</a:t>
            </a:r>
          </a:p>
          <a:p>
            <a:pPr marL="342900" indent="-228600">
              <a:lnSpc>
                <a:spcPct val="100000"/>
              </a:lnSpc>
              <a:spcBef>
                <a:spcPts val="600"/>
              </a:spcBef>
              <a:buFont typeface="Arial" panose="020B0604020202020204" pitchFamily="34" charset="0"/>
              <a:buChar char="•"/>
            </a:pPr>
            <a:r>
              <a:rPr lang="en-US" sz="1800" dirty="0">
                <a:latin typeface="+mj-lt"/>
              </a:rPr>
              <a:t>So what? The usefulness of traffic recognition systems</a:t>
            </a:r>
          </a:p>
          <a:p>
            <a:pPr marL="342900" indent="-228600">
              <a:lnSpc>
                <a:spcPct val="100000"/>
              </a:lnSpc>
              <a:spcBef>
                <a:spcPts val="600"/>
              </a:spcBef>
              <a:buFont typeface="Arial" panose="020B0604020202020204" pitchFamily="34" charset="0"/>
              <a:buChar char="•"/>
            </a:pPr>
            <a:r>
              <a:rPr lang="en-US" sz="1800" dirty="0">
                <a:latin typeface="+mj-lt"/>
              </a:rPr>
              <a:t>Q&amp;A</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29</a:t>
            </a:fld>
            <a:endParaRPr lang="en-US">
              <a:solidFill>
                <a:schemeClr val="tx1">
                  <a:alpha val="80000"/>
                </a:schemeClr>
              </a:solidFill>
            </a:endParaRPr>
          </a:p>
        </p:txBody>
      </p:sp>
      <p:pic>
        <p:nvPicPr>
          <p:cNvPr id="1028" name="Picture 4" descr="Mercedes-Benz EQA: Comfort and Safety">
            <a:extLst>
              <a:ext uri="{FF2B5EF4-FFF2-40B4-BE49-F238E27FC236}">
                <a16:creationId xmlns:a16="http://schemas.microsoft.com/office/drawing/2014/main" id="{91255336-C3E9-5FF8-6352-7A1375892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79" y="3677394"/>
            <a:ext cx="4716206" cy="26528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a:extLst>
              <a:ext uri="{FF2B5EF4-FFF2-40B4-BE49-F238E27FC236}">
                <a16:creationId xmlns:a16="http://schemas.microsoft.com/office/drawing/2014/main" id="{082A3F1B-7FEF-826B-223C-8C748F34FE47}"/>
              </a:ext>
            </a:extLst>
          </p:cNvPr>
          <p:cNvPicPr>
            <a:picLocks noChangeAspect="1"/>
          </p:cNvPicPr>
          <p:nvPr/>
        </p:nvPicPr>
        <p:blipFill rotWithShape="1">
          <a:blip r:embed="rId4"/>
          <a:srcRect r="20636"/>
          <a:stretch/>
        </p:blipFill>
        <p:spPr>
          <a:xfrm>
            <a:off x="6938719" y="0"/>
            <a:ext cx="5253281" cy="6858000"/>
          </a:xfrm>
          <a:prstGeom prst="rect">
            <a:avLst/>
          </a:prstGeom>
        </p:spPr>
      </p:pic>
    </p:spTree>
    <p:extLst>
      <p:ext uri="{BB962C8B-B14F-4D97-AF65-F5344CB8AC3E}">
        <p14:creationId xmlns:p14="http://schemas.microsoft.com/office/powerpoint/2010/main" val="352156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 calcmode="lin" valueType="num">
                                      <p:cBhvr additive="base">
                                        <p:cTn id="11"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 calcmode="lin" valueType="num">
                                      <p:cBhvr additive="base">
                                        <p:cTn id="15"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169395" y="4930863"/>
            <a:ext cx="4500562" cy="1562959"/>
          </a:xfrm>
        </p:spPr>
        <p:txBody>
          <a:bodyPr/>
          <a:lstStyle/>
          <a:p>
            <a:r>
              <a:rPr lang="en-US" dirty="0"/>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724916" y="4148655"/>
            <a:ext cx="8397896" cy="1563688"/>
          </a:xfrm>
          <a:noFill/>
        </p:spPr>
        <p:txBody>
          <a:bodyPr>
            <a:noAutofit/>
          </a:bodyPr>
          <a:lstStyle/>
          <a:p>
            <a:pPr>
              <a:spcBef>
                <a:spcPts val="0"/>
              </a:spcBef>
              <a:spcAft>
                <a:spcPts val="600"/>
              </a:spcAft>
              <a:tabLst>
                <a:tab pos="6905625" algn="l"/>
              </a:tabLst>
            </a:pPr>
            <a:r>
              <a:rPr lang="en-GB" sz="1900" b="0" i="0" dirty="0">
                <a:solidFill>
                  <a:schemeClr val="tx1"/>
                </a:solidFill>
                <a:effectLst/>
              </a:rPr>
              <a:t>New age of Artificial Intelligence, humans increasingly dependent on Tech</a:t>
            </a:r>
          </a:p>
          <a:p>
            <a:pPr>
              <a:spcBef>
                <a:spcPts val="0"/>
              </a:spcBef>
              <a:spcAft>
                <a:spcPts val="600"/>
              </a:spcAft>
              <a:tabLst>
                <a:tab pos="6905625" algn="l"/>
              </a:tabLst>
            </a:pPr>
            <a:r>
              <a:rPr lang="en-GB" sz="1900" b="0" i="0" dirty="0">
                <a:solidFill>
                  <a:schemeClr val="tx1"/>
                </a:solidFill>
                <a:effectLst/>
              </a:rPr>
              <a:t>Many companies working on automated vehicles e.g. Google, Tesla, Uber</a:t>
            </a:r>
          </a:p>
          <a:p>
            <a:pPr>
              <a:spcBef>
                <a:spcPts val="0"/>
              </a:spcBef>
              <a:spcAft>
                <a:spcPts val="600"/>
              </a:spcAft>
              <a:tabLst>
                <a:tab pos="6905625" algn="l"/>
              </a:tabLst>
            </a:pPr>
            <a:r>
              <a:rPr lang="en-GB" sz="1900" b="0" i="0" dirty="0">
                <a:solidFill>
                  <a:schemeClr val="tx1"/>
                </a:solidFill>
                <a:effectLst/>
              </a:rPr>
              <a:t>Aim to create autonomous/driverless vehicles that interpret road signs accurately</a:t>
            </a:r>
          </a:p>
          <a:p>
            <a:pPr>
              <a:spcBef>
                <a:spcPts val="0"/>
              </a:spcBef>
              <a:spcAft>
                <a:spcPts val="600"/>
              </a:spcAft>
              <a:tabLst>
                <a:tab pos="6905625" algn="l"/>
              </a:tabLst>
            </a:pPr>
            <a:r>
              <a:rPr lang="en-GB" sz="1900" b="0" i="0" dirty="0">
                <a:solidFill>
                  <a:schemeClr val="tx1"/>
                </a:solidFill>
                <a:effectLst/>
              </a:rPr>
              <a:t>Many algorithms have been created to ensure 100% road safety &amp; accuracy</a:t>
            </a:r>
          </a:p>
          <a:p>
            <a:pPr>
              <a:spcBef>
                <a:spcPts val="0"/>
              </a:spcBef>
              <a:spcAft>
                <a:spcPts val="600"/>
              </a:spcAft>
              <a:tabLst>
                <a:tab pos="6905625" algn="l"/>
              </a:tabLst>
            </a:pPr>
            <a:r>
              <a:rPr lang="en-GB" sz="1900" b="0" i="0" dirty="0">
                <a:solidFill>
                  <a:schemeClr val="tx1"/>
                </a:solidFill>
                <a:effectLst/>
              </a:rPr>
              <a:t>Traffic Sign Recognition </a:t>
            </a:r>
            <a:r>
              <a:rPr lang="en-GB" sz="1900" dirty="0">
                <a:solidFill>
                  <a:schemeClr val="tx1"/>
                </a:solidFill>
              </a:rPr>
              <a:t>algorithm</a:t>
            </a:r>
            <a:r>
              <a:rPr lang="en-GB" sz="1900" b="0" i="0" dirty="0">
                <a:solidFill>
                  <a:schemeClr val="tx1"/>
                </a:solidFill>
                <a:effectLst/>
              </a:rPr>
              <a:t> recognises which class a traffic sign belongs to</a:t>
            </a:r>
          </a:p>
          <a:p>
            <a:pPr>
              <a:spcBef>
                <a:spcPts val="0"/>
              </a:spcBef>
              <a:spcAft>
                <a:spcPts val="600"/>
              </a:spcAft>
              <a:tabLst>
                <a:tab pos="6905625" algn="l"/>
              </a:tabLst>
            </a:pPr>
            <a:r>
              <a:rPr lang="en-GB" sz="1900" b="0" i="0" dirty="0">
                <a:solidFill>
                  <a:schemeClr val="tx1"/>
                </a:solidFill>
                <a:effectLst/>
              </a:rPr>
              <a:t>Project: Build a model to classify German traffic signs using CNN &amp; </a:t>
            </a:r>
            <a:r>
              <a:rPr lang="en-GB" sz="1900" b="0" i="0" dirty="0" err="1">
                <a:solidFill>
                  <a:schemeClr val="tx1"/>
                </a:solidFill>
                <a:effectLst/>
              </a:rPr>
              <a:t>Keras</a:t>
            </a:r>
            <a:r>
              <a:rPr lang="en-GB" sz="1900" b="0" i="0" dirty="0">
                <a:solidFill>
                  <a:schemeClr val="tx1"/>
                </a:solidFill>
                <a:effectLst/>
              </a:rPr>
              <a:t> library</a:t>
            </a:r>
            <a:endParaRPr lang="en-US" sz="1900" dirty="0">
              <a:solidFill>
                <a:schemeClr val="tx1"/>
              </a:solidFill>
            </a:endParaRPr>
          </a:p>
        </p:txBody>
      </p:sp>
      <p:pic>
        <p:nvPicPr>
          <p:cNvPr id="2" name="Picture 1" descr="A picture containing text, tree, outdoor, sign&#10;&#10;Description automatically generated">
            <a:extLst>
              <a:ext uri="{FF2B5EF4-FFF2-40B4-BE49-F238E27FC236}">
                <a16:creationId xmlns:a16="http://schemas.microsoft.com/office/drawing/2014/main" id="{7655F6EA-23C1-C6BC-41E0-A262DCF035F1}"/>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29734" t="10545" r="16687" b="8282"/>
          <a:stretch/>
        </p:blipFill>
        <p:spPr>
          <a:xfrm>
            <a:off x="6109348" y="7375"/>
            <a:ext cx="3017763" cy="3776471"/>
          </a:xfrm>
          <a:custGeom>
            <a:avLst/>
            <a:gdLst/>
            <a:ahLst/>
            <a:cxnLst/>
            <a:rect l="l" t="t" r="r" b="b"/>
            <a:pathLst>
              <a:path w="5632453" h="3428999">
                <a:moveTo>
                  <a:pt x="0" y="0"/>
                </a:moveTo>
                <a:lnTo>
                  <a:pt x="5632453" y="0"/>
                </a:lnTo>
                <a:lnTo>
                  <a:pt x="5632453" y="3428999"/>
                </a:lnTo>
                <a:lnTo>
                  <a:pt x="0" y="3428999"/>
                </a:lnTo>
                <a:close/>
              </a:path>
            </a:pathLst>
          </a:custGeom>
        </p:spPr>
      </p:pic>
    </p:spTree>
    <p:extLst>
      <p:ext uri="{BB962C8B-B14F-4D97-AF65-F5344CB8AC3E}">
        <p14:creationId xmlns:p14="http://schemas.microsoft.com/office/powerpoint/2010/main" val="21588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 calcmode="lin" valueType="num">
                                      <p:cBhvr additive="base">
                                        <p:cTn id="27"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1093910"/>
            <a:ext cx="5437187" cy="1347681"/>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423705"/>
            <a:ext cx="5913242" cy="2265216"/>
          </a:xfrm>
        </p:spPr>
        <p:txBody>
          <a:bodyPr/>
          <a:lstStyle/>
          <a:p>
            <a:r>
              <a:rPr lang="en-US" i="1" dirty="0"/>
              <a:t>Presenter name</a:t>
            </a:r>
            <a:r>
              <a:rPr lang="en-US" dirty="0"/>
              <a:t>: Mirna Dabagh</a:t>
            </a:r>
          </a:p>
          <a:p>
            <a:pPr>
              <a:spcAft>
                <a:spcPts val="0"/>
              </a:spcAft>
            </a:pPr>
            <a:r>
              <a:rPr lang="en-US" i="1" dirty="0"/>
              <a:t>Co-designers</a:t>
            </a:r>
            <a:r>
              <a:rPr lang="en-US" dirty="0"/>
              <a:t>:</a:t>
            </a:r>
          </a:p>
          <a:p>
            <a:pPr>
              <a:spcAft>
                <a:spcPts val="2400"/>
              </a:spcAft>
            </a:pPr>
            <a:r>
              <a:rPr lang="en-US" dirty="0"/>
              <a:t>Charles Brook &amp; Shamim Munshi</a:t>
            </a:r>
          </a:p>
          <a:p>
            <a:pPr marL="46038" indent="-46038">
              <a:spcAft>
                <a:spcPts val="0"/>
              </a:spcAft>
            </a:pPr>
            <a:r>
              <a:rPr lang="en-US" sz="1800" i="1" dirty="0">
                <a:latin typeface="+mj-lt"/>
              </a:rPr>
              <a:t>IoC Skills Bootcamp: Data Science &amp; Cloud Systems at Birmingham City University</a:t>
            </a:r>
          </a:p>
          <a:p>
            <a:pPr marL="46038" indent="-46038"/>
            <a:r>
              <a:rPr lang="en-US" sz="1800" dirty="0">
                <a:latin typeface="+mj-lt"/>
              </a:rPr>
              <a:t>15</a:t>
            </a:r>
            <a:r>
              <a:rPr lang="en-US" sz="1800" baseline="30000" dirty="0">
                <a:latin typeface="+mj-lt"/>
              </a:rPr>
              <a:t>th</a:t>
            </a:r>
            <a:r>
              <a:rPr lang="en-US" sz="1800" dirty="0">
                <a:latin typeface="+mj-lt"/>
              </a:rPr>
              <a:t> December 2022</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3705"/>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30</a:t>
            </a:fld>
            <a:endParaRPr lang="en-US"/>
          </a:p>
        </p:txBody>
      </p:sp>
      <p:sp>
        <p:nvSpPr>
          <p:cNvPr id="2" name="TextBox 1">
            <a:extLst>
              <a:ext uri="{FF2B5EF4-FFF2-40B4-BE49-F238E27FC236}">
                <a16:creationId xmlns:a16="http://schemas.microsoft.com/office/drawing/2014/main" id="{31FC9A4F-B38C-6936-0F11-00BD0CDF7F36}"/>
              </a:ext>
            </a:extLst>
          </p:cNvPr>
          <p:cNvSpPr txBox="1"/>
          <p:nvPr/>
        </p:nvSpPr>
        <p:spPr>
          <a:xfrm>
            <a:off x="6603873" y="3704676"/>
            <a:ext cx="4817191" cy="2323713"/>
          </a:xfrm>
          <a:prstGeom prst="rect">
            <a:avLst/>
          </a:prstGeom>
          <a:noFill/>
        </p:spPr>
        <p:txBody>
          <a:bodyPr wrap="square" rtlCol="0">
            <a:spAutoFit/>
          </a:bodyPr>
          <a:lstStyle/>
          <a:p>
            <a:pPr marL="114300">
              <a:lnSpc>
                <a:spcPct val="100000"/>
              </a:lnSpc>
              <a:spcBef>
                <a:spcPts val="600"/>
              </a:spcBef>
              <a:spcAft>
                <a:spcPts val="0"/>
              </a:spcAft>
            </a:pPr>
            <a:r>
              <a:rPr lang="en-US" sz="1400" i="1" dirty="0">
                <a:solidFill>
                  <a:schemeClr val="accent3">
                    <a:lumMod val="75000"/>
                  </a:schemeClr>
                </a:solidFill>
              </a:rPr>
              <a:t>Dataset Source:</a:t>
            </a:r>
          </a:p>
          <a:p>
            <a:pPr marL="342900" indent="-228600">
              <a:lnSpc>
                <a:spcPct val="100000"/>
              </a:lnSpc>
              <a:spcBef>
                <a:spcPts val="0"/>
              </a:spcBef>
              <a:spcAft>
                <a:spcPts val="0"/>
              </a:spcAft>
              <a:buFont typeface="Arial" panose="020B0604020202020204" pitchFamily="34" charset="0"/>
              <a:buChar char="•"/>
            </a:pPr>
            <a:r>
              <a:rPr lang="en-GB" sz="1400" dirty="0">
                <a:effectLst/>
                <a:ea typeface="Calibri" panose="020F0502020204030204" pitchFamily="34" charset="0"/>
              </a:rPr>
              <a:t>:</a:t>
            </a:r>
            <a:r>
              <a:rPr lang="en-GB" sz="1400" u="sng" dirty="0">
                <a:solidFill>
                  <a:srgbClr val="0000FF"/>
                </a:solidFill>
                <a:effectLst/>
                <a:ea typeface="Calibri" panose="020F0502020204030204" pitchFamily="34" charset="0"/>
                <a:hlinkClick r:id="rId4"/>
              </a:rPr>
              <a:t>https://www.kaggle.com/datasets/meowmeowmeowmeowmeow/gtsrb-german-traffic-sign</a:t>
            </a:r>
            <a:endParaRPr lang="en-US" sz="1400" i="1" dirty="0">
              <a:solidFill>
                <a:schemeClr val="accent3">
                  <a:lumMod val="75000"/>
                </a:schemeClr>
              </a:solidFill>
            </a:endParaRPr>
          </a:p>
          <a:p>
            <a:pPr marL="114300">
              <a:lnSpc>
                <a:spcPct val="100000"/>
              </a:lnSpc>
              <a:spcBef>
                <a:spcPts val="600"/>
              </a:spcBef>
              <a:spcAft>
                <a:spcPts val="0"/>
              </a:spcAft>
            </a:pPr>
            <a:r>
              <a:rPr lang="en-US" sz="1400" i="1" dirty="0">
                <a:solidFill>
                  <a:schemeClr val="accent3">
                    <a:lumMod val="75000"/>
                  </a:schemeClr>
                </a:solidFill>
              </a:rPr>
              <a:t>Sources:</a:t>
            </a:r>
          </a:p>
          <a:p>
            <a:pPr marL="342900" indent="-228600">
              <a:lnSpc>
                <a:spcPct val="100000"/>
              </a:lnSpc>
              <a:spcBef>
                <a:spcPts val="0"/>
              </a:spcBef>
              <a:spcAft>
                <a:spcPts val="0"/>
              </a:spcAft>
              <a:buFont typeface="Arial" panose="020B0604020202020204" pitchFamily="34" charset="0"/>
              <a:buChar char="•"/>
            </a:pPr>
            <a:r>
              <a:rPr lang="en-US" sz="1400" dirty="0">
                <a:solidFill>
                  <a:srgbClr val="0066FF"/>
                </a:solidFill>
                <a:hlinkClick r:id="rId5">
                  <a:extLst>
                    <a:ext uri="{A12FA001-AC4F-418D-AE19-62706E023703}">
                      <ahyp:hlinkClr xmlns:ahyp="http://schemas.microsoft.com/office/drawing/2018/hyperlinkcolor" val="tx"/>
                    </a:ext>
                  </a:extLst>
                </a:hlinkClick>
              </a:rPr>
              <a:t>Traffic Signs Recognition using CNN and </a:t>
            </a:r>
            <a:r>
              <a:rPr lang="en-US" sz="1400" dirty="0" err="1">
                <a:solidFill>
                  <a:srgbClr val="0066FF"/>
                </a:solidFill>
                <a:hlinkClick r:id="rId5">
                  <a:extLst>
                    <a:ext uri="{A12FA001-AC4F-418D-AE19-62706E023703}">
                      <ahyp:hlinkClr xmlns:ahyp="http://schemas.microsoft.com/office/drawing/2018/hyperlinkcolor" val="tx"/>
                    </a:ext>
                  </a:extLst>
                </a:hlinkClick>
              </a:rPr>
              <a:t>Keras</a:t>
            </a:r>
            <a:r>
              <a:rPr lang="en-US" sz="1400" dirty="0">
                <a:solidFill>
                  <a:srgbClr val="0066FF"/>
                </a:solidFill>
                <a:hlinkClick r:id="rId5">
                  <a:extLst>
                    <a:ext uri="{A12FA001-AC4F-418D-AE19-62706E023703}">
                      <ahyp:hlinkClr xmlns:ahyp="http://schemas.microsoft.com/office/drawing/2018/hyperlinkcolor" val="tx"/>
                    </a:ext>
                  </a:extLst>
                </a:hlinkClick>
              </a:rPr>
              <a:t> in Python – </a:t>
            </a:r>
            <a:r>
              <a:rPr lang="en-US" sz="1400" dirty="0" err="1">
                <a:hlinkClick r:id="rId5">
                  <a:extLst>
                    <a:ext uri="{A12FA001-AC4F-418D-AE19-62706E023703}">
                      <ahyp:hlinkClr xmlns:ahyp="http://schemas.microsoft.com/office/drawing/2018/hyperlinkcolor" val="tx"/>
                    </a:ext>
                  </a:extLst>
                </a:hlinkClick>
              </a:rPr>
              <a:t>GeeksforGeeks</a:t>
            </a:r>
            <a:endParaRPr lang="en-US" sz="1400" dirty="0"/>
          </a:p>
          <a:p>
            <a:pPr marL="342900" indent="-228600">
              <a:lnSpc>
                <a:spcPct val="100000"/>
              </a:lnSpc>
              <a:spcBef>
                <a:spcPts val="0"/>
              </a:spcBef>
              <a:spcAft>
                <a:spcPts val="0"/>
              </a:spcAft>
              <a:buFont typeface="Arial" panose="020B0604020202020204" pitchFamily="34" charset="0"/>
              <a:buChar char="•"/>
            </a:pPr>
            <a:r>
              <a:rPr lang="en-US" sz="1400" dirty="0">
                <a:solidFill>
                  <a:srgbClr val="0066FF"/>
                </a:solidFill>
                <a:hlinkClick r:id="rId6">
                  <a:extLst>
                    <a:ext uri="{A12FA001-AC4F-418D-AE19-62706E023703}">
                      <ahyp:hlinkClr xmlns:ahyp="http://schemas.microsoft.com/office/drawing/2018/hyperlinkcolor" val="tx"/>
                    </a:ext>
                  </a:extLst>
                </a:hlinkClick>
              </a:rPr>
              <a:t>Traffic Signs Recognition with 95% Accuracy using CNN &amp; </a:t>
            </a:r>
            <a:r>
              <a:rPr lang="en-US" sz="1400" dirty="0" err="1">
                <a:solidFill>
                  <a:srgbClr val="0066FF"/>
                </a:solidFill>
                <a:hlinkClick r:id="rId6">
                  <a:extLst>
                    <a:ext uri="{A12FA001-AC4F-418D-AE19-62706E023703}">
                      <ahyp:hlinkClr xmlns:ahyp="http://schemas.microsoft.com/office/drawing/2018/hyperlinkcolor" val="tx"/>
                    </a:ext>
                  </a:extLst>
                </a:hlinkClick>
              </a:rPr>
              <a:t>Keras</a:t>
            </a:r>
            <a:r>
              <a:rPr lang="en-US" sz="1400" dirty="0">
                <a:hlinkClick r:id="rId6">
                  <a:extLst>
                    <a:ext uri="{A12FA001-AC4F-418D-AE19-62706E023703}">
                      <ahyp:hlinkClr xmlns:ahyp="http://schemas.microsoft.com/office/drawing/2018/hyperlinkcolor" val="tx"/>
                    </a:ext>
                  </a:extLst>
                </a:hlinkClick>
              </a:rPr>
              <a:t> – YouTube</a:t>
            </a:r>
            <a:endParaRPr lang="en-US" sz="1400" dirty="0"/>
          </a:p>
          <a:p>
            <a:pPr marL="342900" indent="-228600">
              <a:lnSpc>
                <a:spcPct val="100000"/>
              </a:lnSpc>
              <a:spcBef>
                <a:spcPts val="0"/>
              </a:spcBef>
              <a:spcAft>
                <a:spcPts val="0"/>
              </a:spcAft>
              <a:buFont typeface="Arial" panose="020B0604020202020204" pitchFamily="34" charset="0"/>
              <a:buChar char="•"/>
            </a:pPr>
            <a:r>
              <a:rPr lang="en-US" sz="1400" dirty="0">
                <a:solidFill>
                  <a:srgbClr val="0066FF"/>
                </a:solidFill>
                <a:hlinkClick r:id="rId7">
                  <a:extLst>
                    <a:ext uri="{A12FA001-AC4F-418D-AE19-62706E023703}">
                      <ahyp:hlinkClr xmlns:ahyp="http://schemas.microsoft.com/office/drawing/2018/hyperlinkcolor" val="tx"/>
                    </a:ext>
                  </a:extLst>
                </a:hlinkClick>
              </a:rPr>
              <a:t>Traffic Sign Recognition using CNN - Coding Ninjas </a:t>
            </a:r>
            <a:r>
              <a:rPr lang="en-US" sz="1400" dirty="0" err="1">
                <a:hlinkClick r:id="rId7">
                  <a:extLst>
                    <a:ext uri="{A12FA001-AC4F-418D-AE19-62706E023703}">
                      <ahyp:hlinkClr xmlns:ahyp="http://schemas.microsoft.com/office/drawing/2018/hyperlinkcolor" val="tx"/>
                    </a:ext>
                  </a:extLst>
                </a:hlinkClick>
              </a:rPr>
              <a:t>CodeStudio</a:t>
            </a:r>
            <a:endParaRPr lang="en-US" sz="1400" dirty="0"/>
          </a:p>
        </p:txBody>
      </p:sp>
    </p:spTree>
    <p:extLst>
      <p:ext uri="{BB962C8B-B14F-4D97-AF65-F5344CB8AC3E}">
        <p14:creationId xmlns:p14="http://schemas.microsoft.com/office/powerpoint/2010/main" val="324779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Business Understanding</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What does the business need?</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624072" y="3053323"/>
            <a:ext cx="5350533" cy="3384550"/>
          </a:xfrm>
        </p:spPr>
        <p:txBody>
          <a:bodyPr>
            <a:normAutofit fontScale="90000"/>
          </a:bodyPr>
          <a:lstStyle/>
          <a:p>
            <a:pPr lvl="0">
              <a:lnSpc>
                <a:spcPct val="107000"/>
              </a:lnSpc>
            </a:pPr>
            <a:r>
              <a:rPr lang="en-GB" sz="2200" b="1" i="1" dirty="0">
                <a:effectLst/>
                <a:ea typeface="Calibri" panose="020F0502020204030204" pitchFamily="34" charset="0"/>
                <a:cs typeface="Arimo-Italic"/>
              </a:rPr>
              <a:t>Determine business objectives</a:t>
            </a:r>
            <a:r>
              <a:rPr lang="en-GB" sz="2200" b="1" dirty="0">
                <a:effectLst/>
                <a:ea typeface="Calibri" panose="020F0502020204030204" pitchFamily="34" charset="0"/>
                <a:cs typeface="Arimo-Regular"/>
              </a:rPr>
              <a:t>:</a:t>
            </a:r>
            <a:br>
              <a:rPr lang="en-GB" sz="2200" dirty="0">
                <a:effectLst/>
                <a:ea typeface="Calibri" panose="020F0502020204030204" pitchFamily="34" charset="0"/>
                <a:cs typeface="Arimo-Regular"/>
              </a:rPr>
            </a:br>
            <a:r>
              <a:rPr lang="en-GB" sz="2200" dirty="0">
                <a:effectLst/>
                <a:ea typeface="Calibri" panose="020F0502020204030204" pitchFamily="34" charset="0"/>
                <a:cs typeface="Arimo-Regular"/>
              </a:rPr>
              <a:t>Understand what customer / client is trying to achieve, including business success criteria.</a:t>
            </a:r>
            <a:br>
              <a:rPr lang="en-GB" sz="2200" dirty="0">
                <a:effectLst/>
                <a:ea typeface="Calibri" panose="020F0502020204030204" pitchFamily="34" charset="0"/>
                <a:cs typeface="Arimo-Regular"/>
              </a:rPr>
            </a:br>
            <a:br>
              <a:rPr lang="en-GB" sz="2200" dirty="0">
                <a:effectLst/>
                <a:ea typeface="Calibri" panose="020F0502020204030204" pitchFamily="34" charset="0"/>
                <a:cs typeface="Times New Roman" panose="02020603050405020304" pitchFamily="18" charset="0"/>
              </a:rPr>
            </a:br>
            <a:r>
              <a:rPr lang="en-GB" sz="2200" b="1" i="1" dirty="0">
                <a:effectLst/>
                <a:ea typeface="Calibri" panose="020F0502020204030204" pitchFamily="34" charset="0"/>
                <a:cs typeface="Arimo-Italic"/>
              </a:rPr>
              <a:t>Assess situation</a:t>
            </a:r>
            <a:r>
              <a:rPr lang="en-GB" sz="2200" b="1" dirty="0">
                <a:effectLst/>
                <a:ea typeface="Calibri" panose="020F0502020204030204" pitchFamily="34" charset="0"/>
                <a:cs typeface="Arimo-Regular"/>
              </a:rPr>
              <a:t>:</a:t>
            </a:r>
            <a:br>
              <a:rPr lang="en-GB" sz="2200" dirty="0">
                <a:effectLst/>
                <a:ea typeface="Calibri" panose="020F0502020204030204" pitchFamily="34" charset="0"/>
                <a:cs typeface="Arimo-Regular"/>
              </a:rPr>
            </a:br>
            <a:r>
              <a:rPr lang="en-GB" sz="2200" dirty="0">
                <a:effectLst/>
                <a:ea typeface="Calibri" panose="020F0502020204030204" pitchFamily="34" charset="0"/>
                <a:cs typeface="Arimo-Regular"/>
              </a:rPr>
              <a:t>Determine resources availability, project requirements, assess risks and contingencies, &amp; conduct cost-benefit analysis.</a:t>
            </a:r>
            <a:br>
              <a:rPr lang="en-GB" sz="2200" dirty="0">
                <a:effectLst/>
                <a:ea typeface="Calibri" panose="020F0502020204030204" pitchFamily="34" charset="0"/>
                <a:cs typeface="Arimo-Regular"/>
              </a:rPr>
            </a:br>
            <a:br>
              <a:rPr lang="en-GB" sz="2200" dirty="0">
                <a:effectLst/>
                <a:ea typeface="Calibri" panose="020F0502020204030204" pitchFamily="34" charset="0"/>
                <a:cs typeface="Times New Roman" panose="02020603050405020304" pitchFamily="18" charset="0"/>
              </a:rPr>
            </a:br>
            <a:r>
              <a:rPr lang="en-GB" sz="2200" b="1" i="1" dirty="0">
                <a:effectLst/>
                <a:ea typeface="Calibri" panose="020F0502020204030204" pitchFamily="34" charset="0"/>
                <a:cs typeface="Arimo-Italic"/>
              </a:rPr>
              <a:t>Determine project goals</a:t>
            </a:r>
            <a:r>
              <a:rPr lang="en-GB" sz="2200" b="1" dirty="0">
                <a:effectLst/>
                <a:ea typeface="Calibri" panose="020F0502020204030204" pitchFamily="34" charset="0"/>
                <a:cs typeface="Arimo-Regular"/>
              </a:rPr>
              <a:t>:</a:t>
            </a:r>
            <a:br>
              <a:rPr lang="en-GB" sz="2200" dirty="0">
                <a:effectLst/>
                <a:ea typeface="Calibri" panose="020F0502020204030204" pitchFamily="34" charset="0"/>
                <a:cs typeface="Arimo-Regular"/>
              </a:rPr>
            </a:br>
            <a:r>
              <a:rPr lang="en-GB" sz="2200" dirty="0">
                <a:effectLst/>
                <a:ea typeface="Calibri" panose="020F0502020204030204" pitchFamily="34" charset="0"/>
                <a:cs typeface="Arimo-Regular"/>
              </a:rPr>
              <a:t>In addition to defining business objectives, should also define what success looks like from technical data mining perspective.</a:t>
            </a:r>
            <a:br>
              <a:rPr lang="en-GB" sz="2200" dirty="0">
                <a:effectLst/>
                <a:ea typeface="Calibri" panose="020F0502020204030204" pitchFamily="34" charset="0"/>
                <a:cs typeface="Arimo-Regular"/>
              </a:rPr>
            </a:br>
            <a:br>
              <a:rPr lang="en-GB" sz="2200" dirty="0">
                <a:effectLst/>
                <a:ea typeface="Calibri" panose="020F0502020204030204" pitchFamily="34" charset="0"/>
                <a:cs typeface="Times New Roman" panose="02020603050405020304" pitchFamily="18" charset="0"/>
              </a:rPr>
            </a:br>
            <a:r>
              <a:rPr lang="en-GB" sz="2200" b="1" i="1" dirty="0">
                <a:effectLst/>
                <a:ea typeface="Calibri" panose="020F0502020204030204" pitchFamily="34" charset="0"/>
                <a:cs typeface="Arimo-Italic"/>
              </a:rPr>
              <a:t>Produce project plan</a:t>
            </a:r>
            <a:r>
              <a:rPr lang="en-GB" sz="2200" b="1" dirty="0">
                <a:effectLst/>
                <a:ea typeface="Calibri" panose="020F0502020204030204" pitchFamily="34" charset="0"/>
                <a:cs typeface="Arimo-Regular"/>
              </a:rPr>
              <a:t>:</a:t>
            </a:r>
            <a:br>
              <a:rPr lang="en-GB" sz="2200" dirty="0">
                <a:effectLst/>
                <a:ea typeface="Calibri" panose="020F0502020204030204" pitchFamily="34" charset="0"/>
                <a:cs typeface="Arimo-Regular"/>
              </a:rPr>
            </a:br>
            <a:r>
              <a:rPr lang="en-GB" sz="2200" dirty="0">
                <a:effectLst/>
                <a:ea typeface="Calibri" panose="020F0502020204030204" pitchFamily="34" charset="0"/>
                <a:cs typeface="Arimo-Regular"/>
              </a:rPr>
              <a:t>Select technologies &amp; tools &amp; define detailed plans for each project phase.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372837" y="726972"/>
            <a:ext cx="5132388" cy="5132388"/>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Tree>
    <p:extLst>
      <p:ext uri="{BB962C8B-B14F-4D97-AF65-F5344CB8AC3E}">
        <p14:creationId xmlns:p14="http://schemas.microsoft.com/office/powerpoint/2010/main" val="39551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465192" y="549274"/>
            <a:ext cx="11258966" cy="1332000"/>
          </a:xfrm>
        </p:spPr>
        <p:txBody>
          <a:bodyPr/>
          <a:lstStyle/>
          <a:p>
            <a:r>
              <a:rPr lang="en-US" dirty="0"/>
              <a:t>Switch to Increasingly Automated Vehicles</a:t>
            </a:r>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4" name="Content Placeholder 3">
            <a:extLst>
              <a:ext uri="{FF2B5EF4-FFF2-40B4-BE49-F238E27FC236}">
                <a16:creationId xmlns:a16="http://schemas.microsoft.com/office/drawing/2014/main" id="{F276AC9B-53D0-E9CE-25EB-6B609BBDBFE3}"/>
              </a:ext>
            </a:extLst>
          </p:cNvPr>
          <p:cNvSpPr>
            <a:spLocks noGrp="1"/>
          </p:cNvSpPr>
          <p:nvPr>
            <p:ph idx="1"/>
          </p:nvPr>
        </p:nvSpPr>
        <p:spPr>
          <a:xfrm>
            <a:off x="465192" y="1336814"/>
            <a:ext cx="11174620" cy="821629"/>
          </a:xfrm>
        </p:spPr>
        <p:txBody>
          <a:bodyPr/>
          <a:lstStyle/>
          <a:p>
            <a:r>
              <a:rPr lang="en-GB" sz="2200" dirty="0">
                <a:latin typeface="+mj-lt"/>
              </a:rPr>
              <a:t>Driverless car manufacturers such as Waymo, Ford, Tesla, </a:t>
            </a:r>
            <a:r>
              <a:rPr lang="en-GB" sz="2200" dirty="0" err="1">
                <a:latin typeface="+mj-lt"/>
              </a:rPr>
              <a:t>Volkswagon</a:t>
            </a:r>
            <a:r>
              <a:rPr lang="en-GB" sz="2200" dirty="0">
                <a:latin typeface="+mj-lt"/>
              </a:rPr>
              <a:t>, Audi and Uber are creating self-driving cars with an automated driving system that monitors the driving environment.</a:t>
            </a:r>
          </a:p>
        </p:txBody>
      </p:sp>
      <p:pic>
        <p:nvPicPr>
          <p:cNvPr id="2050" name="Picture 2" descr="SAE's levels of autonomy">
            <a:extLst>
              <a:ext uri="{FF2B5EF4-FFF2-40B4-BE49-F238E27FC236}">
                <a16:creationId xmlns:a16="http://schemas.microsoft.com/office/drawing/2014/main" id="{49529F0D-2FC6-F181-6481-56F5DA047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496" y="2554618"/>
            <a:ext cx="8447648" cy="385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pPr>
              <a:spcBef>
                <a:spcPts val="4200"/>
              </a:spcBef>
            </a:pPr>
            <a:r>
              <a:rPr lang="en-US" sz="4000" dirty="0"/>
              <a:t>Demand for Automotive Traffic Sign Recognition</a:t>
            </a:r>
            <a:br>
              <a:rPr lang="en-US" dirty="0"/>
            </a:br>
            <a:r>
              <a:rPr lang="en-GB" sz="2000" b="0" i="0" dirty="0">
                <a:effectLst/>
                <a:latin typeface="+mn-lt"/>
              </a:rPr>
              <a:t>The </a:t>
            </a:r>
            <a:r>
              <a:rPr lang="en-GB" sz="2000" b="0" i="0" u="none" strike="noStrike" dirty="0">
                <a:effectLst/>
                <a:latin typeface="+mn-lt"/>
              </a:rPr>
              <a:t>global automotive traffic sign recognition market</a:t>
            </a:r>
            <a:r>
              <a:rPr lang="en-GB" sz="2000" b="0" i="0" dirty="0">
                <a:effectLst/>
                <a:latin typeface="+mn-lt"/>
              </a:rPr>
              <a:t> was expected to grow at an impressive Compound Annual Growth Rate (CAGR) of around 32% during the period 2017-2021, according to a market research study by </a:t>
            </a:r>
            <a:r>
              <a:rPr lang="en-GB" sz="2000" b="0" i="0" u="none" strike="noStrike" dirty="0">
                <a:effectLst/>
                <a:latin typeface="+mn-lt"/>
              </a:rPr>
              <a:t>Technavio</a:t>
            </a:r>
            <a:r>
              <a:rPr lang="en-GB" sz="2000" b="0" i="0" dirty="0">
                <a:effectLst/>
                <a:latin typeface="+mn-lt"/>
              </a:rPr>
              <a:t>.*</a:t>
            </a:r>
            <a:br>
              <a:rPr lang="en-GB" sz="2000" b="0" i="0" dirty="0">
                <a:effectLst/>
                <a:latin typeface="+mn-lt"/>
              </a:rPr>
            </a:br>
            <a:br>
              <a:rPr lang="en-GB" sz="2000" b="0" i="0" dirty="0">
                <a:effectLst/>
                <a:latin typeface="+mn-lt"/>
              </a:rPr>
            </a:br>
            <a:r>
              <a:rPr lang="en-GB" sz="2000" b="0" i="0" dirty="0">
                <a:effectLst/>
                <a:latin typeface="+mn-lt"/>
              </a:rPr>
              <a:t>*</a:t>
            </a:r>
            <a:r>
              <a:rPr lang="en-GB" sz="1600" b="0" i="1" dirty="0">
                <a:effectLst/>
                <a:latin typeface="+mn-lt"/>
              </a:rPr>
              <a:t>Source: </a:t>
            </a:r>
            <a:r>
              <a:rPr lang="en-GB" sz="1600" i="1" dirty="0">
                <a:latin typeface="+mn-lt"/>
                <a:hlinkClick r:id="rId2">
                  <a:extLst>
                    <a:ext uri="{A12FA001-AC4F-418D-AE19-62706E023703}">
                      <ahyp:hlinkClr xmlns:ahyp="http://schemas.microsoft.com/office/drawing/2018/hyperlinkcolor" val="tx"/>
                    </a:ext>
                  </a:extLst>
                </a:hlinkClick>
              </a:rPr>
              <a:t>Key Insights on the Automotive Traffic Sign Recognition Market | Technavio | Business Wire</a:t>
            </a:r>
            <a:endParaRPr lang="en-US" sz="1600" i="1" dirty="0">
              <a:latin typeface="+mn-lt"/>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pic>
        <p:nvPicPr>
          <p:cNvPr id="1026" name="Picture 2">
            <a:extLst>
              <a:ext uri="{FF2B5EF4-FFF2-40B4-BE49-F238E27FC236}">
                <a16:creationId xmlns:a16="http://schemas.microsoft.com/office/drawing/2014/main" id="{5994A844-8BF6-56C1-F55A-6EFE0D753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123" y="2885813"/>
            <a:ext cx="5705753" cy="3481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28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48640" y="2282592"/>
            <a:ext cx="6090365" cy="4201776"/>
          </a:xfrm>
        </p:spPr>
        <p:txBody>
          <a:bodyPr>
            <a:normAutofit fontScale="90000"/>
          </a:bodyPr>
          <a:lstStyle/>
          <a:p>
            <a:pPr>
              <a:lnSpc>
                <a:spcPct val="107000"/>
              </a:lnSpc>
            </a:pPr>
            <a:r>
              <a:rPr lang="en-GB" sz="2200" dirty="0">
                <a:effectLst/>
                <a:ea typeface="Calibri" panose="020F0502020204030204" pitchFamily="34" charset="0"/>
                <a:cs typeface="Arimo-Italic"/>
              </a:rPr>
              <a:t>Neural Networks are a set of algorithms that are designed to recognize patterns.</a:t>
            </a:r>
            <a:br>
              <a:rPr lang="en-GB" sz="2200" dirty="0">
                <a:effectLst/>
                <a:ea typeface="Calibri" panose="020F0502020204030204" pitchFamily="34" charset="0"/>
                <a:cs typeface="Arimo-Italic"/>
              </a:rPr>
            </a:br>
            <a:br>
              <a:rPr lang="en-GB" sz="2200" dirty="0">
                <a:ea typeface="Calibri" panose="020F0502020204030204" pitchFamily="34" charset="0"/>
                <a:cs typeface="Arimo-Italic"/>
              </a:rPr>
            </a:br>
            <a:r>
              <a:rPr lang="en-GB" sz="2200" dirty="0">
                <a:effectLst/>
                <a:ea typeface="Calibri" panose="020F0502020204030204" pitchFamily="34" charset="0"/>
                <a:cs typeface="Arimo-Italic"/>
              </a:rPr>
              <a:t>Before using these algorithms, real-world data (images, sound, text, etc.) must be translated into numerical values. </a:t>
            </a:r>
            <a:br>
              <a:rPr lang="en-GB" sz="2200" dirty="0">
                <a:effectLst/>
                <a:ea typeface="Calibri" panose="020F0502020204030204" pitchFamily="34" charset="0"/>
                <a:cs typeface="Arimo-Italic"/>
              </a:rPr>
            </a:br>
            <a:br>
              <a:rPr lang="en-GB" sz="2200" dirty="0">
                <a:effectLst/>
                <a:ea typeface="Calibri" panose="020F0502020204030204" pitchFamily="34" charset="0"/>
                <a:cs typeface="Arimo-Italic"/>
              </a:rPr>
            </a:br>
            <a:r>
              <a:rPr lang="en-GB" sz="2200" dirty="0">
                <a:effectLst/>
                <a:ea typeface="Calibri" panose="020F0502020204030204" pitchFamily="34" charset="0"/>
                <a:cs typeface="Arimo-Italic"/>
              </a:rPr>
              <a:t>Initially, human input is needed to train the algorithm to find correlations between the input and the output.</a:t>
            </a:r>
            <a:br>
              <a:rPr lang="en-GB" sz="2200" dirty="0">
                <a:effectLst/>
                <a:ea typeface="Calibri" panose="020F0502020204030204" pitchFamily="34" charset="0"/>
                <a:cs typeface="Arimo-Italic"/>
              </a:rPr>
            </a:br>
            <a:br>
              <a:rPr lang="en-GB" sz="2200" dirty="0">
                <a:effectLst/>
                <a:ea typeface="Calibri" panose="020F0502020204030204" pitchFamily="34" charset="0"/>
                <a:cs typeface="Arimo-Italic"/>
              </a:rPr>
            </a:br>
            <a:r>
              <a:rPr lang="en-GB" sz="2200" dirty="0">
                <a:ea typeface="Calibri" panose="020F0502020204030204" pitchFamily="34" charset="0"/>
                <a:cs typeface="Arimo-Italic"/>
              </a:rPr>
              <a:t>Once trained, these algorithms can be used to classify unlabelled data according to similarities among the items in the dataset. </a:t>
            </a:r>
            <a:br>
              <a:rPr lang="en-GB" sz="1800" i="1" dirty="0">
                <a:latin typeface="Arimo-Italic"/>
                <a:ea typeface="Calibri" panose="020F0502020204030204" pitchFamily="34" charset="0"/>
                <a:cs typeface="Arimo-Italic"/>
              </a:rPr>
            </a:br>
            <a:endParaRPr lang="en-GB" sz="1800" i="1" dirty="0">
              <a:latin typeface="Arimo-Italic"/>
              <a:ea typeface="Calibri" panose="020F0502020204030204" pitchFamily="34" charset="0"/>
              <a:cs typeface="Arimo-Italic"/>
            </a:endParaRP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 name="Title 5">
            <a:extLst>
              <a:ext uri="{FF2B5EF4-FFF2-40B4-BE49-F238E27FC236}">
                <a16:creationId xmlns:a16="http://schemas.microsoft.com/office/drawing/2014/main" id="{E2AAA5D5-F664-87A2-1765-6F66219D982A}"/>
              </a:ext>
            </a:extLst>
          </p:cNvPr>
          <p:cNvSpPr txBox="1">
            <a:spLocks/>
          </p:cNvSpPr>
          <p:nvPr/>
        </p:nvSpPr>
        <p:spPr>
          <a:xfrm>
            <a:off x="548640" y="356540"/>
            <a:ext cx="9362803" cy="1253041"/>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4000" kern="1200">
                <a:solidFill>
                  <a:schemeClr val="tx1"/>
                </a:solidFill>
                <a:latin typeface="+mj-lt"/>
                <a:ea typeface="+mj-ea"/>
                <a:cs typeface="+mj-cs"/>
              </a:defRPr>
            </a:lvl1pPr>
          </a:lstStyle>
          <a:p>
            <a:r>
              <a:rPr lang="en-GB" dirty="0"/>
              <a:t>Neural Networks &amp; Image Classification</a:t>
            </a:r>
          </a:p>
        </p:txBody>
      </p:sp>
      <p:pic>
        <p:nvPicPr>
          <p:cNvPr id="3" name="Picture 2">
            <a:extLst>
              <a:ext uri="{FF2B5EF4-FFF2-40B4-BE49-F238E27FC236}">
                <a16:creationId xmlns:a16="http://schemas.microsoft.com/office/drawing/2014/main" id="{D8CE478B-E430-9924-9CF3-E91DD90EA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025" y="2351221"/>
            <a:ext cx="4588327" cy="2752995"/>
          </a:xfrm>
          <a:prstGeom prst="rect">
            <a:avLst/>
          </a:prstGeom>
        </p:spPr>
      </p:pic>
    </p:spTree>
    <p:extLst>
      <p:ext uri="{BB962C8B-B14F-4D97-AF65-F5344CB8AC3E}">
        <p14:creationId xmlns:p14="http://schemas.microsoft.com/office/powerpoint/2010/main" val="153565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573770"/>
            <a:ext cx="11091600" cy="1332000"/>
          </a:xfrm>
        </p:spPr>
        <p:txBody>
          <a:bodyPr/>
          <a:lstStyle/>
          <a:p>
            <a:r>
              <a:rPr lang="en-US" dirty="0"/>
              <a:t>Steps for Implementation</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933193623"/>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grpSp>
        <p:nvGrpSpPr>
          <p:cNvPr id="5" name="Group 4">
            <a:extLst>
              <a:ext uri="{FF2B5EF4-FFF2-40B4-BE49-F238E27FC236}">
                <a16:creationId xmlns:a16="http://schemas.microsoft.com/office/drawing/2014/main" id="{58343BA5-FAB1-C0E7-AD63-9CA1A8306911}"/>
              </a:ext>
            </a:extLst>
          </p:cNvPr>
          <p:cNvGrpSpPr/>
          <p:nvPr/>
        </p:nvGrpSpPr>
        <p:grpSpPr>
          <a:xfrm>
            <a:off x="7852373" y="4751238"/>
            <a:ext cx="2409752" cy="1392951"/>
            <a:chOff x="4340261" y="2586910"/>
            <a:chExt cx="2409752" cy="1392951"/>
          </a:xfrm>
        </p:grpSpPr>
        <p:sp>
          <p:nvSpPr>
            <p:cNvPr id="8" name="Rectangle 7">
              <a:extLst>
                <a:ext uri="{FF2B5EF4-FFF2-40B4-BE49-F238E27FC236}">
                  <a16:creationId xmlns:a16="http://schemas.microsoft.com/office/drawing/2014/main" id="{EB9A5F74-A56A-F495-91AC-B4B0AC2CF0FD}"/>
                </a:ext>
              </a:extLst>
            </p:cNvPr>
            <p:cNvSpPr/>
            <p:nvPr/>
          </p:nvSpPr>
          <p:spPr>
            <a:xfrm>
              <a:off x="4340261" y="2586910"/>
              <a:ext cx="2409752" cy="139295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00B3F8BE-5EAE-14F2-1FD5-EA4D61F767B8}"/>
                </a:ext>
              </a:extLst>
            </p:cNvPr>
            <p:cNvSpPr txBox="1"/>
            <p:nvPr/>
          </p:nvSpPr>
          <p:spPr>
            <a:xfrm>
              <a:off x="4340261" y="2586910"/>
              <a:ext cx="2409752" cy="139295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Model Training.</a:t>
              </a:r>
              <a:endParaRPr lang="en-US" sz="1800" kern="1200" dirty="0">
                <a:latin typeface="+mn-lt"/>
              </a:endParaRPr>
            </a:p>
          </p:txBody>
        </p:sp>
      </p:grpSp>
      <p:grpSp>
        <p:nvGrpSpPr>
          <p:cNvPr id="11" name="Group 10">
            <a:extLst>
              <a:ext uri="{FF2B5EF4-FFF2-40B4-BE49-F238E27FC236}">
                <a16:creationId xmlns:a16="http://schemas.microsoft.com/office/drawing/2014/main" id="{E83F2853-60A7-6F88-0497-DB0B17ACDD4F}"/>
              </a:ext>
            </a:extLst>
          </p:cNvPr>
          <p:cNvGrpSpPr/>
          <p:nvPr/>
        </p:nvGrpSpPr>
        <p:grpSpPr>
          <a:xfrm>
            <a:off x="4891124" y="2117064"/>
            <a:ext cx="6750013" cy="2008411"/>
            <a:chOff x="5786112" y="-615460"/>
            <a:chExt cx="6750013" cy="2008411"/>
          </a:xfrm>
        </p:grpSpPr>
        <p:sp>
          <p:nvSpPr>
            <p:cNvPr id="12" name="Rectangle 11">
              <a:extLst>
                <a:ext uri="{FF2B5EF4-FFF2-40B4-BE49-F238E27FC236}">
                  <a16:creationId xmlns:a16="http://schemas.microsoft.com/office/drawing/2014/main" id="{E73A9EB5-2A9A-C84E-4D29-A746B647A7B9}"/>
                </a:ext>
              </a:extLst>
            </p:cNvPr>
            <p:cNvSpPr/>
            <p:nvPr/>
          </p:nvSpPr>
          <p:spPr>
            <a:xfrm>
              <a:off x="5786112" y="0"/>
              <a:ext cx="2409752" cy="139295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91F6DB1C-0147-59F7-4FB7-92B597E1F518}"/>
                </a:ext>
              </a:extLst>
            </p:cNvPr>
            <p:cNvSpPr txBox="1"/>
            <p:nvPr/>
          </p:nvSpPr>
          <p:spPr>
            <a:xfrm>
              <a:off x="10126373" y="-615460"/>
              <a:ext cx="2409752" cy="139295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Model evaluation: validate it’s accuracy and draw conclusions.</a:t>
              </a:r>
              <a:endParaRPr lang="en-US" sz="1800" kern="1200" dirty="0">
                <a:latin typeface="+mn-lt"/>
              </a:endParaRPr>
            </a:p>
          </p:txBody>
        </p:sp>
      </p:grpSp>
    </p:spTree>
    <p:extLst>
      <p:ext uri="{BB962C8B-B14F-4D97-AF65-F5344CB8AC3E}">
        <p14:creationId xmlns:p14="http://schemas.microsoft.com/office/powerpoint/2010/main" val="262463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{715291DB-8A92-447C-A7B2-E96FDEBA4288}tf33713516_win32</Template>
  <TotalTime>0</TotalTime>
  <Words>2087</Words>
  <Application>Microsoft Office PowerPoint</Application>
  <PresentationFormat>Widescreen</PresentationFormat>
  <Paragraphs>180</Paragraphs>
  <Slides>30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Symbol</vt:lpstr>
      <vt:lpstr>Gill Sans MT</vt:lpstr>
      <vt:lpstr>Arial</vt:lpstr>
      <vt:lpstr>Walbaum Display</vt:lpstr>
      <vt:lpstr>Arimo-Italic</vt:lpstr>
      <vt:lpstr>3DFloatVTI</vt:lpstr>
      <vt:lpstr>Traffic Sign Recognition</vt:lpstr>
      <vt:lpstr>Agenda</vt:lpstr>
      <vt:lpstr>Introduction</vt:lpstr>
      <vt:lpstr>Business Understanding</vt:lpstr>
      <vt:lpstr>Determine business objectives: Understand what customer / client is trying to achieve, including business success criteria.  Assess situation: Determine resources availability, project requirements, assess risks and contingencies, &amp; conduct cost-benefit analysis.  Determine project goals: In addition to defining business objectives, should also define what success looks like from technical data mining perspective.  Produce project plan: Select technologies &amp; tools &amp; define detailed plans for each project phase. </vt:lpstr>
      <vt:lpstr>Switch to Increasingly Automated Vehicles</vt:lpstr>
      <vt:lpstr>Demand for Automotive Traffic Sign Recognition The global automotive traffic sign recognition market was expected to grow at an impressive Compound Annual Growth Rate (CAGR) of around 32% during the period 2017-2021, according to a market research study by Technavio.*  *Source: Key Insights on the Automotive Traffic Sign Recognition Market | Technavio | Business Wire</vt:lpstr>
      <vt:lpstr>Neural Networks are a set of algorithms that are designed to recognize patterns.  Before using these algorithms, real-world data (images, sound, text, etc.) must be translated into numerical values.   Initially, human input is needed to train the algorithm to find correlations between the input and the output.  Once trained, these algorithms can be used to classify unlabelled data according to similarities among the items in the dataset.  </vt:lpstr>
      <vt:lpstr>Steps for Implementation</vt:lpstr>
      <vt:lpstr>Data Understanding</vt:lpstr>
      <vt:lpstr>Collect initial data:  Acquire the necessary data and (if necessary) load it into your analysis tool.  Describe data: Examine the data and document its surface properties like data format, number of records, or field identities.  Explore data: Dig deeper into the data. Query it, visualize it, and identify relationships among the data.  Verify data quality: How clean/dirty is the data? Document any quality issues. </vt:lpstr>
      <vt:lpstr>Import Libraries</vt:lpstr>
      <vt:lpstr>Load &amp; Extract Dataset</vt:lpstr>
      <vt:lpstr>Data Visualisation</vt:lpstr>
      <vt:lpstr>Data Preparation</vt:lpstr>
      <vt:lpstr>Select data: Determine which data sets will be used and document reasons for inclusion/exclusion.  Clean data: Often this is the lengthiest task. Without it, you’ll likely fall victim to garbage-in, garbage-out. A common practice during this task is to correct, impute, or remove erroneous values.  Construct data: Derive new attributes that will be helpful. For example, derive someone’s body mass index from height and weight fields.  Integrate data: Create new data sets by combining data from multiple sources.  Format data: Re-format data as necessary. For example, you might convert string values that store numbers to numeric values so that you can perform mathematical operations. </vt:lpstr>
      <vt:lpstr>Data Preparation for Training</vt:lpstr>
      <vt:lpstr>Data Augmentation</vt:lpstr>
      <vt:lpstr>Modelling</vt:lpstr>
      <vt:lpstr>Select modelling techniques: Determine which algorithms to try (e.g. regression, neural net).  Generate test design: Pending your modelling approach, you might need to split the data into training, test, and validation sets.  Build model: As glamorous as this might sound, this might just be executing a few lines of code like “reg =  LinearRegression().fit(X, y)”.  Assess model: Generally, multiple models are competing against each other, and the data scientist needs to interpret the model results based on domain knowledge, the pre-defined success criteria, and the test design. </vt:lpstr>
      <vt:lpstr>Model Architecture</vt:lpstr>
      <vt:lpstr>PowerPoint Presentation</vt:lpstr>
      <vt:lpstr>Model Training</vt:lpstr>
      <vt:lpstr>Evaluation</vt:lpstr>
      <vt:lpstr>Evaluate results: Do the models meet the business success criteria? Which one(s) should we approve for the business?  Review process: Review the work accomplished. Was anything overlooked? Were all steps properly executed? Summarize findings and correct anything if needed.  Determine next steps: Based on the previous three tasks, determine whether to proceed to deployment, iterate further, or initiate new projects.  </vt:lpstr>
      <vt:lpstr>Model Evaluation</vt:lpstr>
      <vt:lpstr>Deployment</vt:lpstr>
      <vt:lpstr>Plan deployment: Develop and document a plan for deploying the model.  Plan monitoring and maintenance: Develop a thorough monitoring and maintenance plan to avoid issues during the operational phase (or post-project phase) of a model.  Produce final report: The project team documents a summary of the project which might include a final presentation of data mining results.  Review project: Conduct a project retrospective about what went well, what could have been better, and how to improve in the future.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Recognition</dc:title>
  <dc:creator>S Munshi</dc:creator>
  <cp:lastModifiedBy>shammunshi@gmail.com</cp:lastModifiedBy>
  <cp:revision>8</cp:revision>
  <dcterms:created xsi:type="dcterms:W3CDTF">2022-12-12T13:02:13Z</dcterms:created>
  <dcterms:modified xsi:type="dcterms:W3CDTF">2022-12-21T06:39:50Z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